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03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17" r:id="rId19"/>
    <p:sldId id="415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és" id="{B8276ABF-3860-804B-8F1C-611B7DD8F6C6}">
          <p14:sldIdLst>
            <p14:sldId id="403"/>
            <p14:sldId id="418"/>
          </p14:sldIdLst>
        </p14:section>
        <p14:section name="Célközönség" id="{DAD31936-5BB2-4C4F-93EC-E8206DAF12D5}">
          <p14:sldIdLst>
            <p14:sldId id="419"/>
          </p14:sldIdLst>
        </p14:section>
        <p14:section name="Hogyan" id="{75277E3E-7DA5-B44D-9C37-7DA97A1FEFCF}">
          <p14:sldIdLst>
            <p14:sldId id="420"/>
            <p14:sldId id="421"/>
          </p14:sldIdLst>
        </p14:section>
        <p14:section name="HP Instant Ink" id="{454C3118-7985-F047-8A99-6ED0508EBFF8}">
          <p14:sldIdLst>
            <p14:sldId id="422"/>
            <p14:sldId id="423"/>
            <p14:sldId id="424"/>
            <p14:sldId id="425"/>
          </p14:sldIdLst>
        </p14:section>
        <p14:section name="Az ügyfél problémái" id="{DCE26319-3504-8F4B-B7AF-F426F7405496}">
          <p14:sldIdLst>
            <p14:sldId id="426"/>
            <p14:sldId id="427"/>
            <p14:sldId id="428"/>
            <p14:sldId id="429"/>
            <p14:sldId id="430"/>
          </p14:sldIdLst>
        </p14:section>
        <p14:section name="Köszönjük" id="{7D98EEE3-10C5-6B4B-B9C4-97E89E1C7328}">
          <p14:sldIdLst>
            <p14:sldId id="417"/>
            <p14:sldId id="415"/>
          </p14:sldIdLst>
        </p14:section>
        <p14:section name="Tartalék" id="{02C71E47-EBEF-2645-93EF-38293E64B8D8}">
          <p14:sldIdLst/>
        </p14:section>
      </p14:sectionLst>
    </p:ext>
    <p:ext uri="{EFAFB233-063F-42B5-8137-9DF3F51BA10A}">
      <p15:sldGuideLst xmlns:p15="http://schemas.microsoft.com/office/powerpoint/2012/main">
        <p15:guide id="6" pos="3839" userDrawn="1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75C428-1901-2311-0E76-FC62A987FF81}" name="Zafiu, Andreia-Mihaela" initials="ZAM" userId="S::andreia-mihaela.zafiu@hp.com::1ccfa62c-afe0-426e-a85c-a3691d3b37a6" providerId="AD"/>
  <p188:author id="{B9BE0B2A-CC9D-93BC-001D-983A3E9BE3EB}" name="Stanaway, Kristy (HPS Global Marketing)" initials="SM" userId="S::kristy.stanaway@hp.com::3263c489-2fbd-4c94-8984-ad88385cc691" providerId="AD"/>
  <p188:author id="{45744B7B-2A51-DF58-F122-C647EB3D6CF3}" name="Hebbe, Ben" initials="HB" userId="S::ben.hebbe@hp.com::88d09a31-f8d0-4a1b-93d0-ae3bc43d0d39" providerId="AD"/>
  <p188:author id="{B87CA693-B815-A9A0-71DB-F7EC48F6ADCF}" name="Guirii" initials="KG" userId="Guirii" providerId="None"/>
  <p188:author id="{46DC369F-5B6E-7106-36E7-F47AD5778A2B}" name="Mitra, Alisha (CW)" initials="MA(" userId="S::alisha.mitra@hp.com::a5d44a85-bc00-4d5d-bde7-9cbf88ca710a" providerId="AD"/>
  <p188:author id="{F790C2F5-6AE3-60B8-BB47-1A21A47F7282}" name="Gupta, Soumyarka (CW)" initials="GS(" userId="S::soumyarka.gupta@hp.com::7439c3b1-a044-4de2-bf60-085b8fbc71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pta, Soumyarka (CW)" initials="GS(" lastIdx="1" clrIdx="0">
    <p:extLst>
      <p:ext uri="{19B8F6BF-5375-455C-9EA6-DF929625EA0E}">
        <p15:presenceInfo xmlns:p15="http://schemas.microsoft.com/office/powerpoint/2012/main" userId="S::soumyarka.gupta@hp.com::7439c3b1-a044-4de2-bf60-085b8fbc71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9F9"/>
    <a:srgbClr val="CC88F8"/>
    <a:srgbClr val="A4A3A4"/>
    <a:srgbClr val="B655F5"/>
    <a:srgbClr val="C577F7"/>
    <a:srgbClr val="414042"/>
    <a:srgbClr val="000000"/>
    <a:srgbClr val="58595B"/>
    <a:srgbClr val="6D6E71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1FB62-4DB9-4819-B564-22FFD37FCEFC}" v="2" dt="2022-08-01T13:08:19.67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02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1825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5A803B-2411-42AB-9040-AFD04F46E49C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478524"/>
            <a:ext cx="45720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200" userDrawn="1">
          <p15:clr>
            <a:srgbClr val="F26B43"/>
          </p15:clr>
        </p15:guide>
        <p15:guide id="3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hpsmart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sv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x on a table&#10;&#10;Description automatically generated with low confidence">
            <a:extLst>
              <a:ext uri="{FF2B5EF4-FFF2-40B4-BE49-F238E27FC236}">
                <a16:creationId xmlns:a16="http://schemas.microsoft.com/office/drawing/2014/main" id="{15F9D8DB-7A3F-4C4D-A5A7-9AF5EF61A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7" t="1783" b="11712"/>
          <a:stretch/>
        </p:blipFill>
        <p:spPr>
          <a:xfrm>
            <a:off x="-2" y="0"/>
            <a:ext cx="12188825" cy="685799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 idx="4294967295"/>
          </p:nvPr>
        </p:nvSpPr>
        <p:spPr>
          <a:xfrm>
            <a:off x="306785" y="244338"/>
            <a:ext cx="11882040" cy="320598"/>
          </a:xfrm>
          <a:prstGeom prst="rect">
            <a:avLst/>
          </a:prstGeom>
        </p:spPr>
        <p:txBody>
          <a:bodyPr vert="horz" wrap="square" lIns="0" tIns="12697" rIns="0" bIns="0" rtlCol="0" anchor="b" anchorCtr="0">
            <a:spAutoFit/>
          </a:bodyPr>
          <a:lstStyle/>
          <a:p>
            <a:pPr>
              <a:lnSpc>
                <a:spcPts val="2400"/>
              </a:lnSpc>
            </a:pPr>
            <a:r>
              <a:rPr lang="hu-HU" sz="2000">
                <a:solidFill>
                  <a:schemeClr val="bg1"/>
                </a:solidFill>
                <a:latin typeface="Forma DJR Micro" panose="00000000000000090000" pitchFamily="2" charset="0"/>
                <a:cs typeface="HPSimplified-Light"/>
              </a:rPr>
              <a:t>Értékesítési bemutató 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6482" y="1367322"/>
            <a:ext cx="12771092" cy="974623"/>
          </a:xfrm>
          <a:prstGeom prst="rect">
            <a:avLst/>
          </a:prstGeom>
        </p:spPr>
        <p:txBody>
          <a:bodyPr vert="horz" wrap="square" lIns="0" tIns="12697" rIns="0" bIns="0" rtlCol="0" anchor="t">
            <a:spAutoFit/>
          </a:bodyPr>
          <a:lstStyle/>
          <a:p>
            <a:pPr>
              <a:lnSpc>
                <a:spcPts val="7200"/>
              </a:lnSpc>
              <a:tabLst>
                <a:tab pos="1622573" algn="l"/>
                <a:tab pos="3424162" algn="l"/>
              </a:tabLst>
            </a:pPr>
            <a:r>
              <a:rPr lang="hu-HU" sz="6600" dirty="0">
                <a:solidFill>
                  <a:schemeClr val="bg1"/>
                </a:solidFill>
                <a:latin typeface="Forma DJR Display"/>
                <a:cs typeface="HPSimplified-Light"/>
              </a:rPr>
              <a:t>HP Instant Ink vállalkozásoknak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29848-CA29-EC4B-A3C3-F1E22095A705}"/>
              </a:ext>
            </a:extLst>
          </p:cNvPr>
          <p:cNvSpPr txBox="1"/>
          <p:nvPr/>
        </p:nvSpPr>
        <p:spPr>
          <a:xfrm>
            <a:off x="12890810" y="5018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868C8-F149-FA44-8E83-E4FE5AE36C81}"/>
              </a:ext>
            </a:extLst>
          </p:cNvPr>
          <p:cNvSpPr txBox="1"/>
          <p:nvPr/>
        </p:nvSpPr>
        <p:spPr>
          <a:xfrm>
            <a:off x="12922624" y="54864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8A1DC6-5A6E-6048-9836-278D7AD74D6E}"/>
              </a:ext>
            </a:extLst>
          </p:cNvPr>
          <p:cNvSpPr txBox="1"/>
          <p:nvPr/>
        </p:nvSpPr>
        <p:spPr>
          <a:xfrm>
            <a:off x="12750800" y="56083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13B2061A-8E5B-C943-86F7-96DA6E64D612}"/>
              </a:ext>
            </a:extLst>
          </p:cNvPr>
          <p:cNvSpPr txBox="1">
            <a:spLocks/>
          </p:cNvSpPr>
          <p:nvPr/>
        </p:nvSpPr>
        <p:spPr>
          <a:xfrm>
            <a:off x="7262484" y="6547092"/>
            <a:ext cx="4721225" cy="9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"/>
              </a:lnSpc>
            </a:pPr>
            <a:r>
              <a:rPr lang="hu-HU"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805" y="3218744"/>
            <a:ext cx="97002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hu-HU" sz="2000">
                <a:solidFill>
                  <a:schemeClr val="bg1"/>
                </a:solidFill>
                <a:latin typeface="Forma DJR Micro" panose="00000000000000090000" pitchFamily="2" charset="0"/>
                <a:cs typeface="HPSimplified-Light"/>
              </a:rPr>
              <a:t>Sosem fog kifogyni</a:t>
            </a:r>
            <a:r>
              <a:rPr lang="hu-HU" sz="2000" baseline="30000">
                <a:solidFill>
                  <a:schemeClr val="bg1"/>
                </a:solidFill>
                <a:latin typeface="Forma DJR Micro" panose="00000000000000090000" pitchFamily="2" charset="0"/>
                <a:cs typeface="HPSimplified-Light"/>
              </a:rPr>
              <a:t>2</a:t>
            </a:r>
            <a:r>
              <a:rPr lang="hu-HU" sz="2000">
                <a:solidFill>
                  <a:schemeClr val="bg1"/>
                </a:solidFill>
                <a:latin typeface="Forma DJR Micro" panose="00000000000000090000" pitchFamily="2" charset="0"/>
                <a:cs typeface="HPSimplified-Light"/>
              </a:rPr>
              <a:t> a készlete, és akár 50%-ot is megtakaríthat</a:t>
            </a:r>
            <a:r>
              <a:rPr lang="hu-HU" sz="2000" baseline="30000">
                <a:solidFill>
                  <a:schemeClr val="bg1"/>
                </a:solidFill>
                <a:latin typeface="Forma DJR Micro" panose="00000000000000090000" pitchFamily="2" charset="0"/>
                <a:cs typeface="HPSimplified-Light"/>
              </a:rPr>
              <a:t>1</a:t>
            </a:r>
            <a:r>
              <a:rPr lang="hu-HU" sz="2000">
                <a:solidFill>
                  <a:schemeClr val="bg1"/>
                </a:solidFill>
                <a:latin typeface="Forma DJR Micro" panose="00000000000000090000" pitchFamily="2" charset="0"/>
                <a:cs typeface="HPSimplified-Light"/>
              </a:rPr>
              <a:t> a lézernyomtatóhoz való toner árából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50FC710-6216-4E73-ABF4-4BB439838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071" y="5797297"/>
            <a:ext cx="2019935" cy="7481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F0E583-BF1F-45C9-A1D7-3216AE911CB9}"/>
              </a:ext>
            </a:extLst>
          </p:cNvPr>
          <p:cNvCxnSpPr>
            <a:cxnSpLocks/>
          </p:cNvCxnSpPr>
          <p:nvPr/>
        </p:nvCxnSpPr>
        <p:spPr>
          <a:xfrm>
            <a:off x="0" y="802386"/>
            <a:ext cx="12188825" cy="0"/>
          </a:xfrm>
          <a:prstGeom prst="line">
            <a:avLst/>
          </a:prstGeom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E2D751-BAB2-46BD-B066-9B8D7D43328F}"/>
              </a:ext>
            </a:extLst>
          </p:cNvPr>
          <p:cNvCxnSpPr>
            <a:cxnSpLocks/>
          </p:cNvCxnSpPr>
          <p:nvPr/>
        </p:nvCxnSpPr>
        <p:spPr>
          <a:xfrm>
            <a:off x="0" y="2991993"/>
            <a:ext cx="12188825" cy="0"/>
          </a:xfrm>
          <a:prstGeom prst="line">
            <a:avLst/>
          </a:prstGeom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A7ED3FA-B753-441D-9CF7-9056AB1B197C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" name="Picture 2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13712877-EB77-4CCC-9369-6A594FAA2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3" t="1362" r="17718" b="1"/>
          <a:stretch/>
        </p:blipFill>
        <p:spPr>
          <a:xfrm>
            <a:off x="6094025" y="1737360"/>
            <a:ext cx="6094800" cy="5120641"/>
          </a:xfrm>
          <a:prstGeom prst="rect">
            <a:avLst/>
          </a:prstGeom>
        </p:spPr>
      </p:pic>
      <p:sp>
        <p:nvSpPr>
          <p:cNvPr id="90" name="object 10">
            <a:extLst>
              <a:ext uri="{FF2B5EF4-FFF2-40B4-BE49-F238E27FC236}">
                <a16:creationId xmlns:a16="http://schemas.microsoft.com/office/drawing/2014/main" id="{7F8B7B89-5006-49CB-9F43-EAE74B57AE1D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10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A7AE0-6797-F047-A863-8D104B02B5D1}"/>
              </a:ext>
            </a:extLst>
          </p:cNvPr>
          <p:cNvSpPr txBox="1"/>
          <p:nvPr/>
        </p:nvSpPr>
        <p:spPr>
          <a:xfrm>
            <a:off x="-5358063" y="10170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33B59-8F6C-7A47-876D-9A85AF5C584A}"/>
              </a:ext>
            </a:extLst>
          </p:cNvPr>
          <p:cNvSpPr txBox="1"/>
          <p:nvPr/>
        </p:nvSpPr>
        <p:spPr>
          <a:xfrm>
            <a:off x="11101137" y="27111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9D502EC9-D5EC-4ADC-A968-289B1D5CEA74}"/>
              </a:ext>
            </a:extLst>
          </p:cNvPr>
          <p:cNvSpPr txBox="1"/>
          <p:nvPr/>
        </p:nvSpPr>
        <p:spPr>
          <a:xfrm>
            <a:off x="290191" y="2322755"/>
            <a:ext cx="6012286" cy="48987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R="5078">
              <a:lnSpc>
                <a:spcPts val="3600"/>
              </a:lnSpc>
            </a:pPr>
            <a:r>
              <a:rPr lang="hu-HU" sz="3300" dirty="0">
                <a:latin typeface="Forma DJR Micro" panose="00000000000000090000" pitchFamily="2" charset="0"/>
                <a:cs typeface="HPSimplified-Light"/>
              </a:rPr>
              <a:t>Hogyan működik az Instant Ink?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505CEC33-E6FA-4CBC-8E3F-85D71F526E32}"/>
              </a:ext>
            </a:extLst>
          </p:cNvPr>
          <p:cNvSpPr txBox="1"/>
          <p:nvPr/>
        </p:nvSpPr>
        <p:spPr>
          <a:xfrm>
            <a:off x="304800" y="3246438"/>
            <a:ext cx="5570219" cy="227241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R="5078">
              <a:lnSpc>
                <a:spcPts val="1600"/>
              </a:lnSpc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Az Instant Ink egy havi előfizetéses program a toner automatikus feltöltéséhez. A csomagok a felhasznált tonerkazetták helyett a kinyomtatott oldalak számán alapulnak. Az Instant Ink kényelmes megoldás, és akár 50%-ot is megtakaríthat vele a toner árából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1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. </a:t>
            </a:r>
            <a:br>
              <a:rPr lang="en-US" sz="14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Ha regisztrál, kiválaszthatja az igényeinek leginkább megfelelő csomagot. A csomag havi díja a toner figyelését, szükség esetén a cserekazettákat, illetve a szállítást és az újrahasznosítást is tartalmazza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5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. A csomagok </a:t>
            </a:r>
            <a:r>
              <a:rPr lang="hu-HU" sz="1400" b="0" dirty="0">
                <a:solidFill>
                  <a:schemeClr val="tx1"/>
                </a:solidFill>
                <a:latin typeface="Forma DJR Micro" panose="00000000000000090000" pitchFamily="2" charset="0"/>
                <a:cs typeface="HP Simplified"/>
              </a:rPr>
              <a:t>3</a:t>
            </a:r>
            <a:r>
              <a:rPr lang="en-US" sz="1400" b="0" dirty="0">
                <a:solidFill>
                  <a:schemeClr val="tx1"/>
                </a:solidFill>
                <a:latin typeface="Forma DJR Micro" panose="00000000000000090000" pitchFamily="2" charset="0"/>
                <a:cs typeface="HP Simplified"/>
              </a:rPr>
              <a:t>,</a:t>
            </a:r>
            <a:r>
              <a:rPr lang="hu-HU" sz="1400" b="0" dirty="0">
                <a:solidFill>
                  <a:schemeClr val="tx1"/>
                </a:solidFill>
                <a:latin typeface="Forma DJR Micro" panose="00000000000000090000" pitchFamily="2" charset="0"/>
                <a:cs typeface="HP Simplified"/>
              </a:rPr>
              <a:t>499 forintos 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havi díjtól érhetők el. </a:t>
            </a:r>
            <a:br>
              <a:rPr lang="en-US" sz="14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A fel nem használt oldalakat átviheti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6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 a következő hónapra, illetve 10–50 további oldalt is vásárolhat 0.99Ft (az oldalak száma csomagonként változik). A csomag rugalmas, és bármikor módosítható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4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CDE5B9-87F4-465F-94F4-6CAA89127BE1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3BD894E-B67A-4188-BC54-10A5951DFD00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E856A0FC-5ED6-41A0-BA7B-393F96FAD78C}"/>
              </a:ext>
            </a:extLst>
          </p:cNvPr>
          <p:cNvSpPr txBox="1">
            <a:spLocks/>
          </p:cNvSpPr>
          <p:nvPr/>
        </p:nvSpPr>
        <p:spPr>
          <a:xfrm>
            <a:off x="306350" y="125025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Kényelmetlen állásidő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E7496D-EF96-4BAB-A016-F7804F74EF68}"/>
              </a:ext>
            </a:extLst>
          </p:cNvPr>
          <p:cNvCxnSpPr>
            <a:cxnSpLocks/>
          </p:cNvCxnSpPr>
          <p:nvPr/>
        </p:nvCxnSpPr>
        <p:spPr>
          <a:xfrm flipH="1">
            <a:off x="0" y="2123697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7BD1917-77E2-413C-9678-51A6A6CD4C40}"/>
              </a:ext>
            </a:extLst>
          </p:cNvPr>
          <p:cNvCxnSpPr>
            <a:cxnSpLocks/>
          </p:cNvCxnSpPr>
          <p:nvPr/>
        </p:nvCxnSpPr>
        <p:spPr>
          <a:xfrm flipH="1">
            <a:off x="0" y="3002280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11">
            <a:extLst>
              <a:ext uri="{FF2B5EF4-FFF2-40B4-BE49-F238E27FC236}">
                <a16:creationId xmlns:a16="http://schemas.microsoft.com/office/drawing/2014/main" id="{B69BE20C-F51C-489C-A9CF-0BCD9E4CF13A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3AE222-76D4-49FC-8A14-7FA0A71B7326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362CAC-36CF-49F6-A416-CEB5C9CB4A9A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Beszéljen az ügyfél problémáiról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90167-3845-4300-BC70-D6C1A7D3C1AF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B96AD9B-6044-4912-86E1-AA623CF69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A7ED3FA-B753-441D-9CF7-9056AB1B197C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7F8B7B89-5006-49CB-9F43-EAE74B57AE1D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11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A7AE0-6797-F047-A863-8D104B02B5D1}"/>
              </a:ext>
            </a:extLst>
          </p:cNvPr>
          <p:cNvSpPr txBox="1"/>
          <p:nvPr/>
        </p:nvSpPr>
        <p:spPr>
          <a:xfrm>
            <a:off x="-5358063" y="10170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33B59-8F6C-7A47-876D-9A85AF5C584A}"/>
              </a:ext>
            </a:extLst>
          </p:cNvPr>
          <p:cNvSpPr txBox="1"/>
          <p:nvPr/>
        </p:nvSpPr>
        <p:spPr>
          <a:xfrm>
            <a:off x="11101137" y="27111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9D502EC9-D5EC-4ADC-A968-289B1D5CEA74}"/>
              </a:ext>
            </a:extLst>
          </p:cNvPr>
          <p:cNvSpPr txBox="1"/>
          <p:nvPr/>
        </p:nvSpPr>
        <p:spPr>
          <a:xfrm>
            <a:off x="290191" y="2307515"/>
            <a:ext cx="5609164" cy="95154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R="5078">
              <a:lnSpc>
                <a:spcPts val="3600"/>
              </a:lnSpc>
            </a:pPr>
            <a:r>
              <a:rPr lang="hu-HU" sz="3400">
                <a:latin typeface="Forma DJR Micro" panose="00000000000000090000" pitchFamily="2" charset="0"/>
                <a:cs typeface="HPSimplified-Light"/>
              </a:rPr>
              <a:t>Hol nézhetem meg a használatomat </a:t>
            </a:r>
            <a:br>
              <a:rPr lang="hu-HU" sz="3400">
                <a:latin typeface="Forma DJR Micro" panose="00000000000000090000" pitchFamily="2" charset="0"/>
                <a:cs typeface="HPSimplified-Light"/>
              </a:rPr>
            </a:br>
            <a:r>
              <a:rPr lang="hu-HU" sz="3400">
                <a:latin typeface="Forma DJR Micro" panose="00000000000000090000" pitchFamily="2" charset="0"/>
                <a:cs typeface="HPSimplified-Light"/>
              </a:rPr>
              <a:t>és a számláimat?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505CEC33-E6FA-4CBC-8E3F-85D71F526E32}"/>
              </a:ext>
            </a:extLst>
          </p:cNvPr>
          <p:cNvSpPr txBox="1"/>
          <p:nvPr/>
        </p:nvSpPr>
        <p:spPr>
          <a:xfrm>
            <a:off x="304801" y="4222404"/>
            <a:ext cx="5476240" cy="1028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8">
              <a:lnSpc>
                <a:spcPts val="1600"/>
              </a:lnSpc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Jelentkezzen be a személyre szabott irányítópultjára. Itt megtekintheti a nyomtatott oldalak számát, a rendelkezésre álló átvitt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6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 oldalakat, </a:t>
            </a:r>
            <a:br>
              <a:rPr lang="en-US" sz="14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a következő számla becsült összegét és még sok mást. Frissítheti fizetési módját, módosíthatja címét vagy csomagját, és akár cseveghet is egy ügyfélszolgálati képviselővel.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CDE5B9-87F4-465F-94F4-6CAA89127BE1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3BD894E-B67A-4188-BC54-10A5951DFD00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E856A0FC-5ED6-41A0-BA7B-393F96FAD78C}"/>
              </a:ext>
            </a:extLst>
          </p:cNvPr>
          <p:cNvSpPr txBox="1">
            <a:spLocks/>
          </p:cNvSpPr>
          <p:nvPr/>
        </p:nvSpPr>
        <p:spPr>
          <a:xfrm>
            <a:off x="306350" y="125025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Teljes tulajdonlási költség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E7496D-EF96-4BAB-A016-F7804F74EF68}"/>
              </a:ext>
            </a:extLst>
          </p:cNvPr>
          <p:cNvCxnSpPr>
            <a:cxnSpLocks/>
          </p:cNvCxnSpPr>
          <p:nvPr/>
        </p:nvCxnSpPr>
        <p:spPr>
          <a:xfrm flipH="1">
            <a:off x="0" y="2123697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7BD1917-77E2-413C-9678-51A6A6CD4C40}"/>
              </a:ext>
            </a:extLst>
          </p:cNvPr>
          <p:cNvCxnSpPr>
            <a:cxnSpLocks/>
          </p:cNvCxnSpPr>
          <p:nvPr/>
        </p:nvCxnSpPr>
        <p:spPr>
          <a:xfrm flipH="1">
            <a:off x="0" y="3958223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11">
            <a:extLst>
              <a:ext uri="{FF2B5EF4-FFF2-40B4-BE49-F238E27FC236}">
                <a16:creationId xmlns:a16="http://schemas.microsoft.com/office/drawing/2014/main" id="{C564A5DF-8058-4688-8DD9-DAA0C26AB8DA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64297F-D0BC-43B8-9B1D-E3A5972EFBC8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C08440-1222-4802-B8A7-9D424804B898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Beszéljen az ügyfél problémáiról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B65022-4979-4E5F-AFF0-1EA7FAB187BD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8FDAE48-0EE1-478B-B7AD-2D09ECB4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  <p:pic>
        <p:nvPicPr>
          <p:cNvPr id="32" name="Picture 31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1B98BB01-141F-4FEE-894B-D073FC2AC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4" r="-1"/>
          <a:stretch/>
        </p:blipFill>
        <p:spPr>
          <a:xfrm>
            <a:off x="6094413" y="1767840"/>
            <a:ext cx="6094414" cy="50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A7ED3FA-B753-441D-9CF7-9056AB1B197C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3A8AE5F-EB4C-427B-A680-75ACDB00D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61" t="6224" r="7342" b="16792"/>
          <a:stretch/>
        </p:blipFill>
        <p:spPr>
          <a:xfrm>
            <a:off x="6094413" y="1737360"/>
            <a:ext cx="6094412" cy="5120640"/>
          </a:xfrm>
          <a:prstGeom prst="rect">
            <a:avLst/>
          </a:prstGeom>
        </p:spPr>
      </p:pic>
      <p:sp>
        <p:nvSpPr>
          <p:cNvPr id="90" name="object 10">
            <a:extLst>
              <a:ext uri="{FF2B5EF4-FFF2-40B4-BE49-F238E27FC236}">
                <a16:creationId xmlns:a16="http://schemas.microsoft.com/office/drawing/2014/main" id="{7F8B7B89-5006-49CB-9F43-EAE74B57AE1D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12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A7AE0-6797-F047-A863-8D104B02B5D1}"/>
              </a:ext>
            </a:extLst>
          </p:cNvPr>
          <p:cNvSpPr txBox="1"/>
          <p:nvPr/>
        </p:nvSpPr>
        <p:spPr>
          <a:xfrm>
            <a:off x="-5358063" y="10170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33B59-8F6C-7A47-876D-9A85AF5C584A}"/>
              </a:ext>
            </a:extLst>
          </p:cNvPr>
          <p:cNvSpPr txBox="1"/>
          <p:nvPr/>
        </p:nvSpPr>
        <p:spPr>
          <a:xfrm>
            <a:off x="11101137" y="27111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9D502EC9-D5EC-4ADC-A968-289B1D5CEA74}"/>
              </a:ext>
            </a:extLst>
          </p:cNvPr>
          <p:cNvSpPr txBox="1"/>
          <p:nvPr/>
        </p:nvSpPr>
        <p:spPr>
          <a:xfrm>
            <a:off x="290191" y="2307515"/>
            <a:ext cx="5609164" cy="141320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R="5078">
              <a:lnSpc>
                <a:spcPts val="3600"/>
              </a:lnSpc>
            </a:pPr>
            <a:r>
              <a:rPr lang="hu-HU" sz="3400">
                <a:latin typeface="Forma DJR Micro" panose="00000000000000090000" pitchFamily="2" charset="0"/>
                <a:cs typeface="HPSimplified-Light"/>
              </a:rPr>
              <a:t>Mi van akkor, ha a nyomtatási igényeim hónapról hónapra változnak?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505CEC33-E6FA-4CBC-8E3F-85D71F526E32}"/>
              </a:ext>
            </a:extLst>
          </p:cNvPr>
          <p:cNvSpPr txBox="1"/>
          <p:nvPr/>
        </p:nvSpPr>
        <p:spPr>
          <a:xfrm>
            <a:off x="304801" y="4171654"/>
            <a:ext cx="5663380" cy="123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8">
              <a:lnSpc>
                <a:spcPts val="1600"/>
              </a:lnSpc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A HP Instant Ink egy rugalmas szolgáltatás. Ha egy hónapban nem használja fel a csomagba tartozó oldalmennyiséget, a fel nem használt oldalakat a fiók átvitt oldalként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6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 számontartja. A felhalmozható oldalak száma csomagonként eltér. Ezt bármikor megtekintheti a fiókoldalon. </a:t>
            </a:r>
            <a:br>
              <a:rPr lang="en-US" sz="14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Ha többet nyomtat, a csomag automatikusan 10–50 további oldalt vásárol 0.99Ft</a:t>
            </a:r>
            <a:r>
              <a:rPr lang="en-US" sz="1400" dirty="0">
                <a:latin typeface="Forma DJR Micro" panose="00000000000000090000" pitchFamily="2" charset="0"/>
                <a:cs typeface="HPSimplified-Light"/>
              </a:rPr>
              <a:t> 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(az oldalak száma csomagonként változik).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CDE5B9-87F4-465F-94F4-6CAA89127BE1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3BD894E-B67A-4188-BC54-10A5951DFD00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E856A0FC-5ED6-41A0-BA7B-393F96FAD78C}"/>
              </a:ext>
            </a:extLst>
          </p:cNvPr>
          <p:cNvSpPr txBox="1">
            <a:spLocks/>
          </p:cNvSpPr>
          <p:nvPr/>
        </p:nvSpPr>
        <p:spPr>
          <a:xfrm>
            <a:off x="306350" y="125025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Igényalapú testreszabás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E7496D-EF96-4BAB-A016-F7804F74EF68}"/>
              </a:ext>
            </a:extLst>
          </p:cNvPr>
          <p:cNvCxnSpPr>
            <a:cxnSpLocks/>
          </p:cNvCxnSpPr>
          <p:nvPr/>
        </p:nvCxnSpPr>
        <p:spPr>
          <a:xfrm flipH="1">
            <a:off x="0" y="2123697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7BD1917-77E2-413C-9678-51A6A6CD4C40}"/>
              </a:ext>
            </a:extLst>
          </p:cNvPr>
          <p:cNvCxnSpPr>
            <a:cxnSpLocks/>
          </p:cNvCxnSpPr>
          <p:nvPr/>
        </p:nvCxnSpPr>
        <p:spPr>
          <a:xfrm flipH="1">
            <a:off x="0" y="3907473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696CF7F-8F29-4DA8-85FF-BE4A72DD07A7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AC8DE3-B7B0-4052-BF55-00A3F20E5CAA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Beszéljen az ügyfél problémáiról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31539E-93BA-4D9D-88DA-4B6FB69B5B8F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F774EE0-36B1-4272-BEF0-8298AEDCB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A7ED3FA-B753-441D-9CF7-9056AB1B197C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6" name="Picture 5" descr="A picture containing text, person, table, indoor&#10;&#10;Description automatically generated">
            <a:extLst>
              <a:ext uri="{FF2B5EF4-FFF2-40B4-BE49-F238E27FC236}">
                <a16:creationId xmlns:a16="http://schemas.microsoft.com/office/drawing/2014/main" id="{42E4FDA8-A8BA-44E2-B01A-8D0799F39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9" t="465" r="11490"/>
          <a:stretch/>
        </p:blipFill>
        <p:spPr>
          <a:xfrm>
            <a:off x="6094025" y="1783080"/>
            <a:ext cx="6094800" cy="5074921"/>
          </a:xfrm>
          <a:prstGeom prst="rect">
            <a:avLst/>
          </a:prstGeom>
        </p:spPr>
      </p:pic>
      <p:sp>
        <p:nvSpPr>
          <p:cNvPr id="90" name="object 10">
            <a:extLst>
              <a:ext uri="{FF2B5EF4-FFF2-40B4-BE49-F238E27FC236}">
                <a16:creationId xmlns:a16="http://schemas.microsoft.com/office/drawing/2014/main" id="{7F8B7B89-5006-49CB-9F43-EAE74B57AE1D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13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493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A7AE0-6797-F047-A863-8D104B02B5D1}"/>
              </a:ext>
            </a:extLst>
          </p:cNvPr>
          <p:cNvSpPr txBox="1"/>
          <p:nvPr/>
        </p:nvSpPr>
        <p:spPr>
          <a:xfrm>
            <a:off x="-5358063" y="10170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33B59-8F6C-7A47-876D-9A85AF5C584A}"/>
              </a:ext>
            </a:extLst>
          </p:cNvPr>
          <p:cNvSpPr txBox="1"/>
          <p:nvPr/>
        </p:nvSpPr>
        <p:spPr>
          <a:xfrm>
            <a:off x="11101137" y="27111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9D502EC9-D5EC-4ADC-A968-289B1D5CEA74}"/>
              </a:ext>
            </a:extLst>
          </p:cNvPr>
          <p:cNvSpPr txBox="1"/>
          <p:nvPr/>
        </p:nvSpPr>
        <p:spPr>
          <a:xfrm>
            <a:off x="290191" y="2317675"/>
            <a:ext cx="5609164" cy="95154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R="5078">
              <a:lnSpc>
                <a:spcPts val="3600"/>
              </a:lnSpc>
            </a:pPr>
            <a:r>
              <a:rPr lang="hu-HU" sz="3400">
                <a:latin typeface="Forma DJR Micro" panose="00000000000000090000" pitchFamily="2" charset="0"/>
                <a:cs typeface="HPSimplified-Light"/>
              </a:rPr>
              <a:t>Hogyan működik az éves előre fizetés?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CDE5B9-87F4-465F-94F4-6CAA89127BE1}"/>
              </a:ext>
            </a:extLst>
          </p:cNvPr>
          <p:cNvSpPr txBox="1"/>
          <p:nvPr/>
        </p:nvSpPr>
        <p:spPr>
          <a:xfrm>
            <a:off x="50800" y="1493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3BD894E-B67A-4188-BC54-10A5951DFD00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E856A0FC-5ED6-41A0-BA7B-393F96FAD78C}"/>
              </a:ext>
            </a:extLst>
          </p:cNvPr>
          <p:cNvSpPr txBox="1">
            <a:spLocks/>
          </p:cNvSpPr>
          <p:nvPr/>
        </p:nvSpPr>
        <p:spPr>
          <a:xfrm>
            <a:off x="306350" y="125025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A szerződés általi elköteleződés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E7496D-EF96-4BAB-A016-F7804F74EF68}"/>
              </a:ext>
            </a:extLst>
          </p:cNvPr>
          <p:cNvCxnSpPr>
            <a:cxnSpLocks/>
          </p:cNvCxnSpPr>
          <p:nvPr/>
        </p:nvCxnSpPr>
        <p:spPr>
          <a:xfrm flipH="1">
            <a:off x="0" y="2123697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8">
            <a:extLst>
              <a:ext uri="{FF2B5EF4-FFF2-40B4-BE49-F238E27FC236}">
                <a16:creationId xmlns:a16="http://schemas.microsoft.com/office/drawing/2014/main" id="{2A9C8B1E-3F8F-4095-9559-F64C161ADBA1}"/>
              </a:ext>
            </a:extLst>
          </p:cNvPr>
          <p:cNvSpPr txBox="1"/>
          <p:nvPr/>
        </p:nvSpPr>
        <p:spPr>
          <a:xfrm>
            <a:off x="304801" y="3722074"/>
            <a:ext cx="5476240" cy="164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8">
              <a:lnSpc>
                <a:spcPts val="1600"/>
              </a:lnSpc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Az éves előre fizetéssel előre kifizethet 12 hónapnyi Instant Ink szolgáltatást. Ez az előre kifizetett összeg fedezi a regisztrált nyomtató csomagdíjait. Ha előre fizet, 10%-os havi kedvezményt kap a 12 hónapra. Lehetősége van előre befizetni a vonatkozó adókat is </a:t>
            </a:r>
            <a:br>
              <a:rPr lang="en-US" sz="14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(az adott évre kiszámítva). Bármikor hozzáadhat további összegeket, hogy fedezze az év során esetlegesen szükséges további oldalak megvásárlását is. Lehetősége van arra, hogy a fiókjában lévő minden egyes nyomtatóhoz (külön-külön) regisztráljon az éves előfizetésre.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6D4945B-7DD0-4FA4-82DF-30CFAA3870A2}"/>
              </a:ext>
            </a:extLst>
          </p:cNvPr>
          <p:cNvCxnSpPr>
            <a:cxnSpLocks/>
          </p:cNvCxnSpPr>
          <p:nvPr/>
        </p:nvCxnSpPr>
        <p:spPr>
          <a:xfrm flipH="1">
            <a:off x="0" y="3457893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11">
            <a:extLst>
              <a:ext uri="{FF2B5EF4-FFF2-40B4-BE49-F238E27FC236}">
                <a16:creationId xmlns:a16="http://schemas.microsoft.com/office/drawing/2014/main" id="{DA2A1D8B-D5A1-4270-9E55-4A1615C6EC79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2D2522-BF7D-4E7D-B003-AD66D53416CD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60F361-A6F6-4176-ACD8-74A3E14C5D06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Beszéljen az ügyfél problémáiról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D49F4B-9E41-484B-BE76-0CBD44E284AB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150711C-EC18-4EE8-97E6-1EB9D8C32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A7ED3FA-B753-441D-9CF7-9056AB1B197C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8" name="Picture 7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36316637-18D7-4401-8815-6DCB3557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5" t="9086" r="1"/>
          <a:stretch/>
        </p:blipFill>
        <p:spPr>
          <a:xfrm>
            <a:off x="6094413" y="1752600"/>
            <a:ext cx="6094412" cy="5105401"/>
          </a:xfrm>
          <a:prstGeom prst="rect">
            <a:avLst/>
          </a:prstGeom>
        </p:spPr>
      </p:pic>
      <p:sp>
        <p:nvSpPr>
          <p:cNvPr id="90" name="object 10">
            <a:extLst>
              <a:ext uri="{FF2B5EF4-FFF2-40B4-BE49-F238E27FC236}">
                <a16:creationId xmlns:a16="http://schemas.microsoft.com/office/drawing/2014/main" id="{7F8B7B89-5006-49CB-9F43-EAE74B57AE1D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14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43E0ABF8-583F-4E3C-9D55-FC31AD184A2F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493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A7AE0-6797-F047-A863-8D104B02B5D1}"/>
              </a:ext>
            </a:extLst>
          </p:cNvPr>
          <p:cNvSpPr txBox="1"/>
          <p:nvPr/>
        </p:nvSpPr>
        <p:spPr>
          <a:xfrm>
            <a:off x="-5358063" y="10170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33B59-8F6C-7A47-876D-9A85AF5C584A}"/>
              </a:ext>
            </a:extLst>
          </p:cNvPr>
          <p:cNvSpPr txBox="1"/>
          <p:nvPr/>
        </p:nvSpPr>
        <p:spPr>
          <a:xfrm>
            <a:off x="11101137" y="27111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9D502EC9-D5EC-4ADC-A968-289B1D5CEA74}"/>
              </a:ext>
            </a:extLst>
          </p:cNvPr>
          <p:cNvSpPr txBox="1"/>
          <p:nvPr/>
        </p:nvSpPr>
        <p:spPr>
          <a:xfrm>
            <a:off x="290191" y="2317675"/>
            <a:ext cx="5609164" cy="95154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R="5078">
              <a:lnSpc>
                <a:spcPts val="3600"/>
              </a:lnSpc>
            </a:pPr>
            <a:r>
              <a:rPr lang="hu-HU" sz="3400">
                <a:latin typeface="Forma DJR Micro" panose="00000000000000090000" pitchFamily="2" charset="0"/>
                <a:cs typeface="HPSimplified-Light"/>
              </a:rPr>
              <a:t>Minden hónapban </a:t>
            </a:r>
            <a:br>
              <a:rPr lang="hu-HU" sz="3400">
                <a:latin typeface="Forma DJR Micro" panose="00000000000000090000" pitchFamily="2" charset="0"/>
                <a:cs typeface="HPSimplified-Light"/>
              </a:rPr>
            </a:br>
            <a:r>
              <a:rPr lang="hu-HU" sz="3400">
                <a:latin typeface="Forma DJR Micro" panose="00000000000000090000" pitchFamily="2" charset="0"/>
                <a:cs typeface="HPSimplified-Light"/>
              </a:rPr>
              <a:t>kapni fogok kazettákat?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CDE5B9-87F4-465F-94F4-6CAA89127BE1}"/>
              </a:ext>
            </a:extLst>
          </p:cNvPr>
          <p:cNvSpPr txBox="1"/>
          <p:nvPr/>
        </p:nvSpPr>
        <p:spPr>
          <a:xfrm>
            <a:off x="50800" y="14935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3BD894E-B67A-4188-BC54-10A5951DFD00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E856A0FC-5ED6-41A0-BA7B-393F96FAD78C}"/>
              </a:ext>
            </a:extLst>
          </p:cNvPr>
          <p:cNvSpPr txBox="1">
            <a:spLocks/>
          </p:cNvSpPr>
          <p:nvPr/>
        </p:nvSpPr>
        <p:spPr>
          <a:xfrm>
            <a:off x="306350" y="125025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Változó nyomtatási igények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E7496D-EF96-4BAB-A016-F7804F74EF68}"/>
              </a:ext>
            </a:extLst>
          </p:cNvPr>
          <p:cNvCxnSpPr>
            <a:cxnSpLocks/>
          </p:cNvCxnSpPr>
          <p:nvPr/>
        </p:nvCxnSpPr>
        <p:spPr>
          <a:xfrm flipH="1">
            <a:off x="0" y="2123697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8">
            <a:extLst>
              <a:ext uri="{FF2B5EF4-FFF2-40B4-BE49-F238E27FC236}">
                <a16:creationId xmlns:a16="http://schemas.microsoft.com/office/drawing/2014/main" id="{2A9C8B1E-3F8F-4095-9559-F64C161ADBA1}"/>
              </a:ext>
            </a:extLst>
          </p:cNvPr>
          <p:cNvSpPr txBox="1"/>
          <p:nvPr/>
        </p:nvSpPr>
        <p:spPr>
          <a:xfrm>
            <a:off x="304801" y="3722074"/>
            <a:ext cx="5476240" cy="143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8">
              <a:lnSpc>
                <a:spcPts val="1600"/>
              </a:lnSpc>
            </a:pPr>
            <a:r>
              <a:rPr lang="hu-HU" sz="1400">
                <a:latin typeface="Forma DJR Micro" panose="00000000000000090000" pitchFamily="2" charset="0"/>
                <a:cs typeface="HPSimplified-Light"/>
              </a:rPr>
              <a:t>Nem, a tonereket nem havi rendszerességgel küldjük. Csak akkor kap tonert, amikor a nyomtatója a tonerhasználat alapján azt jelzi, hogy szükség van rá. Az első regisztrációkor HP Instant Ink előfizetéses tonert küldünk Önnek, a további cserekazettát pedig szükség szerint küldjük, nem havonta. A szolgáltatásszünetek elkerülése érdekében a nyomtatónak folyamatosan csatlakoznia kell az internethez, valamint a szállítási címet és a fizetési módot naprakészen kell tartania. A tonerekkel való nyomtatáshoz aktív előfizetés szükséges.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6D4945B-7DD0-4FA4-82DF-30CFAA3870A2}"/>
              </a:ext>
            </a:extLst>
          </p:cNvPr>
          <p:cNvCxnSpPr>
            <a:cxnSpLocks/>
          </p:cNvCxnSpPr>
          <p:nvPr/>
        </p:nvCxnSpPr>
        <p:spPr>
          <a:xfrm flipH="1">
            <a:off x="0" y="3457893"/>
            <a:ext cx="6094413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9F8D83F-C856-4DC6-B2B9-4F9199768ED1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34BF93C-EAEF-4B0F-978D-98F0DA43FD9B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Beszéljen az ügyfél problémáiról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C4FFF4-345F-4C07-BBD7-92CA4F95C2BE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369DD50-492F-4DEC-A10A-E4EAE56F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27B863-45D9-4F7E-9900-E0FEE2858066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6CD65BD2-4D6A-40F5-B61C-86472E3B8121}"/>
              </a:ext>
            </a:extLst>
          </p:cNvPr>
          <p:cNvSpPr txBox="1"/>
          <p:nvPr/>
        </p:nvSpPr>
        <p:spPr>
          <a:xfrm>
            <a:off x="323088" y="4522257"/>
            <a:ext cx="11539728" cy="21332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en-US" sz="700" dirty="0">
                <a:latin typeface="Forma DJR Micro" panose="00000000000000090000" pitchFamily="2" charset="0"/>
                <a:cs typeface="HP Simplified"/>
              </a:rPr>
              <a:t>1. </a:t>
            </a:r>
            <a:r>
              <a:rPr lang="hu-HU" sz="700" dirty="0">
                <a:latin typeface="Forma DJR Micro" panose="00000000000000090000" pitchFamily="2" charset="0"/>
                <a:cs typeface="HP Simplified"/>
              </a:rPr>
              <a:t>A HP Instant Ink 700 oldalas csomag havi előfizetésének további oldalak vásárlása nélküli költségei alapján, a 310 euró alatti, eredeti szabványos kapacitású patronokkal üzemelő, kategórián belüli, hagyományos A4-es színes tintasugaras nyomtatók és MFP-k többségén végzett GBP ISO/IEC 24711-oldalak nyomtatásának oldalankénti költségével összehasonlítva. Az egyes országokra vonatkozó átlagos oldalankénti költség a HP Instant Ink oldalankénti költségével elérhető megtakarítás meghatározására szolgál. A tanulmány nem veszi figyelembe az akciós árakat. A HP Ink Advantage nyomtatók és a kizárólag XL patronokkal működő nyomtatók a nem szabványos hardverrel és kellékekkel üzemelő modellek miatt nem szerepelnek a tanulmányban. A Keypoint Intelligence által a HP megbízásából 2021. szeptemberében készített tanulmány, amely a 2021. augusztus 18-án nyilvánosan elérhető információk alapján készült. A nyomtatók az IDC Quarterly Hardcopy Peripherals Tracker  – Final Historical 2021Q2 szerinti piaci részesedés alapján lettek kiválasztva. Részletekért lásd: www.keypointintelligence.com/HPInstantInk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2. Sose fogyjon ki – A tervezett használat, a megfelelő HP-nyomtatóval létrejövő internetes kapcsolat, az érvényes hitel-/bankkártya, az e-mail-cím és az Ön földrajzi területének kiszállítási szolgáltatásai alapján 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3. Automatikus szállítás és összevont számla – A programban való részvételhez a nyomtatónak közvetlenül kell kapcsolódnia az internethez. Az internet-hozzáférés külön vásárolható meg.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4. Módosítás vagy lemondás – Csomagját bármikor módosíthatja vagy lemondhatja online. Ha lemondja a HP Instant Ink szolgáltatást, visszaállhat HP eredeti normál vagy XL festékkazetták használatára. A csomagok bővítése azonnal hatályú, a díjak pedig a felhasználó választásától függően visszamenőlegesen vagy a következő számlázási ciklusban lesznek felszámítva. A csomagok megszüntetése vagy alacsonyabb kategóriára váltása az aktuális számlázási időszak utolsó napját követően lép hatályba. A szolgáltatás részleteiért lásd a hpinstantink.com/terms oldalt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5. Újrahasznosítás – A program elérhetősége változó. Az eredeti HP tonerkazetták visszaküldése és újrahasznosítása jelenleg Ázsia, Afrika, Európa, illetve Észak- és Dél-Amerika több mint 60 országában, térségében és régiójában elérhető a HP Planet Partners programon keresztül. Részletek: hp.com/recycle.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6. Fel nem használt oldalak átvitele – Az átvitel révén a folyó hónapban fel nem használt oldalak elhelyezhetők az átviteli számlán. Ennek egyenlegével szemben elszámolhatók a havi keretet meghaladó oldalak. Az átviteli számla egyenlege a tonercsomagok esetében nem lehet nagyobb a havi szolgáltatáscsomag oldalszámkeretének kétszeresénél, a tintacsomagok esetében pedig a háromszorosánál (Tonerre vonatkozó példa: 50 oldalas csomag esetén legfeljebb 100 oldalt vihet át. tintacsomagra vonatkozó példa: 100 oldalas csomag esetén legfeljebb 300 oldalt vihet át).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7. HP Smart alkalmazás – A használatához a HP Smart alkalmazás letöltése szükséges. További részletek a helyi nyomtatási követelményekről: www.hp.com/go/mobileprinting. Egyes funkciók/szoftverek csak angol nyelven érhetők el, illetve eltérnek az asztali és mobilalkalmazásokban. Előfordulhat, hogy előfizetésre is szükség van. Előfordulhat, hogy az előfizetés nem minden országban érhető el. A részletekért lásd: www.hpinstantink.com. Külön megvásárolható internet-hozzáférés szükséges. Az összes funkcióhoz csak HP-fiók birtokában lehet hozzáférni. A támogatott operációs rendszerek listája az alkalmazás-áruházakban érhető el. A faxolási funkciók csak fax küldésére használhatók. 24 hónap elteltével havi díj fizetendő a HP Smart Advance szolgáltatás továbbfejlesztett funkcióinak használatáért. A HP Smart Advance nem minden országban érhető el. További információ: </a:t>
            </a:r>
            <a:r>
              <a:rPr lang="hu-HU" sz="700" dirty="0">
                <a:latin typeface="Forma DJR Micro" panose="00000000000000090000" pitchFamily="2" charset="0"/>
                <a:cs typeface="HP Simplifi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www.hpsmart.com</a:t>
            </a:r>
            <a:r>
              <a:rPr lang="hu-HU" sz="700" dirty="0">
                <a:latin typeface="Forma DJR Micro" panose="00000000000000090000" pitchFamily="2" charset="0"/>
                <a:cs typeface="HP Simplified"/>
              </a:rPr>
              <a:t>.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© Copyright 2022 HP Development Company, L.P. Az itt szereplő információk előzetes bejelentés nélkül megváltozhatnak. </a:t>
            </a:r>
          </a:p>
          <a:p>
            <a:pPr>
              <a:lnSpc>
                <a:spcPts val="660"/>
              </a:lnSpc>
              <a:spcBef>
                <a:spcPts val="500"/>
              </a:spcBef>
            </a:pPr>
            <a:r>
              <a:rPr lang="hu-HU" sz="700" dirty="0">
                <a:latin typeface="Forma DJR Micro" panose="00000000000000090000" pitchFamily="2" charset="0"/>
                <a:cs typeface="HP Simplified"/>
              </a:rPr>
              <a:t>c0834699</a:t>
            </a:r>
            <a:r>
              <a:rPr lang="en-US" sz="700">
                <a:latin typeface="Forma DJR Micro" panose="00000000000000090000" pitchFamily="2" charset="0"/>
                <a:cs typeface="HP Simplified"/>
              </a:rPr>
              <a:t>7</a:t>
            </a:r>
            <a:r>
              <a:rPr lang="hu-HU" sz="700">
                <a:latin typeface="Forma DJR Micro" panose="00000000000000090000" pitchFamily="2" charset="0"/>
                <a:cs typeface="HP Simplified"/>
              </a:rPr>
              <a:t>, </a:t>
            </a:r>
            <a:r>
              <a:rPr lang="hu-HU" sz="700" dirty="0">
                <a:latin typeface="Forma DJR Micro" panose="00000000000000090000" pitchFamily="2" charset="0"/>
                <a:cs typeface="HP Simplified"/>
              </a:rPr>
              <a:t>2022. április</a:t>
            </a: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48D40D3E-A2BE-459A-AC8E-0714EF835F17}"/>
              </a:ext>
            </a:extLst>
          </p:cNvPr>
          <p:cNvSpPr/>
          <p:nvPr/>
        </p:nvSpPr>
        <p:spPr>
          <a:xfrm>
            <a:off x="0" y="-1"/>
            <a:ext cx="12188826" cy="361188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1811" t="-3013" r="-1" b="843"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9F14C-40E0-4A22-9EF4-EE590761FFEC}"/>
              </a:ext>
            </a:extLst>
          </p:cNvPr>
          <p:cNvSpPr/>
          <p:nvPr/>
        </p:nvSpPr>
        <p:spPr>
          <a:xfrm>
            <a:off x="0" y="3577889"/>
            <a:ext cx="12189600" cy="7478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4FBE54E5-D9C7-4B2A-AFB1-9325FFD413DF}"/>
              </a:ext>
            </a:extLst>
          </p:cNvPr>
          <p:cNvSpPr txBox="1"/>
          <p:nvPr/>
        </p:nvSpPr>
        <p:spPr>
          <a:xfrm>
            <a:off x="307096" y="3808448"/>
            <a:ext cx="9924924" cy="2590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marR="5078">
              <a:spcBef>
                <a:spcPts val="100"/>
              </a:spcBef>
            </a:pPr>
            <a:r>
              <a:rPr lang="hu-HU" sz="1600">
                <a:latin typeface="Forma DJR Micro" panose="00000000000000090000" pitchFamily="2" charset="0"/>
                <a:cs typeface="HP Simplified"/>
              </a:rPr>
              <a:t>A HP Instant Ink programba való regisztráláshoz vagy további részletekért látogasson el a hpinstantink.com/business oldalra</a:t>
            </a:r>
          </a:p>
        </p:txBody>
      </p:sp>
    </p:spTree>
    <p:extLst>
      <p:ext uri="{BB962C8B-B14F-4D97-AF65-F5344CB8AC3E}">
        <p14:creationId xmlns:p14="http://schemas.microsoft.com/office/powerpoint/2010/main" val="21934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06899A4-37E3-4560-8C20-862C8F547905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>
              <a:latin typeface="Forma DJR Micro" panose="00000000000000090000" pitchFamily="2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3092E3C3-8873-49D5-A1CB-99148AD3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465" y="2635688"/>
            <a:ext cx="4283895" cy="15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2632FB4-B0A6-4D06-99AA-5482060573F1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48E200-742C-CA4C-A903-4D20D2F7F6A6}"/>
              </a:ext>
            </a:extLst>
          </p:cNvPr>
          <p:cNvSpPr txBox="1"/>
          <p:nvPr/>
        </p:nvSpPr>
        <p:spPr>
          <a:xfrm>
            <a:off x="-797926" y="814337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1B95856-7D4F-41BE-94B5-14EA48CA49C5}"/>
              </a:ext>
            </a:extLst>
          </p:cNvPr>
          <p:cNvSpPr txBox="1">
            <a:spLocks/>
          </p:cNvSpPr>
          <p:nvPr/>
        </p:nvSpPr>
        <p:spPr>
          <a:xfrm>
            <a:off x="7435167" y="3939546"/>
            <a:ext cx="2059200" cy="195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579438" indent="-122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3pPr>
            <a:lvl4pPr marL="1490663" indent="-119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4pPr>
            <a:lvl5pPr marL="1949450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800"/>
              </a:spcBef>
            </a:pPr>
            <a:r>
              <a:rPr lang="hu-HU" sz="1600">
                <a:latin typeface="Forma DJR Micro" panose="00000000000000090000" pitchFamily="2" charset="0"/>
                <a:cs typeface="HP Simplified"/>
              </a:rPr>
              <a:t>Valódi rugalmasság, bármikor lemondhatja</a:t>
            </a:r>
            <a:r>
              <a:rPr lang="hu-HU" sz="1600" baseline="30000">
                <a:latin typeface="Forma DJR Micro" panose="00000000000000090000" pitchFamily="2" charset="0"/>
                <a:cs typeface="HP Simplified"/>
              </a:rPr>
              <a:t>4</a:t>
            </a: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hu-HU" sz="1200">
                <a:latin typeface="Forma DJR Micro" panose="00000000000000090000" pitchFamily="2" charset="0"/>
                <a:cs typeface="HPSimplified-Light"/>
              </a:rPr>
              <a:t>A rugalmas havi csomagok közül minden nyomtatójához kiválaszthatja a megfelelőt. Előfizetését bármikor módosíthatja vagy lemondhatja</a:t>
            </a:r>
            <a:r>
              <a:rPr lang="hu-HU" sz="1200" baseline="30000">
                <a:latin typeface="Forma DJR Micro" panose="00000000000000090000" pitchFamily="2" charset="0"/>
                <a:cs typeface="HPSimplified-Light"/>
              </a:rPr>
              <a:t>4</a:t>
            </a:r>
            <a:r>
              <a:rPr lang="hu-HU" sz="1200">
                <a:latin typeface="Forma DJR Micro" panose="00000000000000090000" pitchFamily="2" charset="0"/>
                <a:cs typeface="HPSimplified-Light"/>
              </a:rPr>
              <a:t>. 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ED8368F7-14F5-4E4D-9F23-024FA2B034D6}"/>
              </a:ext>
            </a:extLst>
          </p:cNvPr>
          <p:cNvSpPr txBox="1">
            <a:spLocks/>
          </p:cNvSpPr>
          <p:nvPr/>
        </p:nvSpPr>
        <p:spPr>
          <a:xfrm>
            <a:off x="9806876" y="3939546"/>
            <a:ext cx="2059200" cy="20689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579438" indent="-122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3pPr>
            <a:lvl4pPr marL="1490663" indent="-119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4pPr>
            <a:lvl5pPr marL="1949450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800"/>
              </a:spcBef>
            </a:pPr>
            <a:r>
              <a:rPr lang="hu-HU" sz="1600">
                <a:latin typeface="Forma DJR Micro" panose="00000000000000090000" pitchFamily="2" charset="0"/>
                <a:cs typeface="HP Simplified"/>
              </a:rPr>
              <a:t>Tartalmazza a kazetta újrahasznosítását</a:t>
            </a:r>
            <a:r>
              <a:rPr lang="hu-HU" sz="1600" baseline="30000">
                <a:latin typeface="Forma DJR Micro" panose="00000000000000090000" pitchFamily="2" charset="0"/>
                <a:cs typeface="HP Simplified"/>
              </a:rPr>
              <a:t>5</a:t>
            </a: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hu-HU" sz="1200">
                <a:latin typeface="Forma DJR Micro"/>
                <a:cs typeface="HPSimplified-Light"/>
              </a:rPr>
              <a:t>Csak küldje el nekünk a használt eredeti HP tonerkazettákat az előre kifizetett szállítási címkével, és mi újrahasznosítjuk őket. 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CC8578B-0721-410D-ABC8-14611CF5B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6023" y="2637964"/>
            <a:ext cx="720000" cy="720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51C2F288-67E6-4A7C-9841-7DB59A60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7450" y="2637964"/>
            <a:ext cx="745044" cy="720000"/>
          </a:xfrm>
          <a:prstGeom prst="rect">
            <a:avLst/>
          </a:prstGeom>
        </p:spPr>
      </p:pic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381A31C2-886E-4E66-AB7D-778EA13CD27F}"/>
              </a:ext>
            </a:extLst>
          </p:cNvPr>
          <p:cNvSpPr txBox="1">
            <a:spLocks/>
          </p:cNvSpPr>
          <p:nvPr/>
        </p:nvSpPr>
        <p:spPr>
          <a:xfrm>
            <a:off x="5063458" y="3939546"/>
            <a:ext cx="2059200" cy="2335666"/>
          </a:xfrm>
          <a:prstGeom prst="rect">
            <a:avLst/>
          </a:prstGeom>
        </p:spPr>
        <p:txBody>
          <a:bodyPr lIns="0" tIns="0" rIns="0" bIns="0"/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579438" indent="-122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3pPr>
            <a:lvl4pPr marL="1490663" indent="-119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4pPr>
            <a:lvl5pPr marL="1949450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800"/>
              </a:spcBef>
              <a:buNone/>
            </a:pPr>
            <a:r>
              <a:rPr lang="hu-HU" sz="1600" dirty="0">
                <a:latin typeface="Forma DJR Micro" panose="00000000000000090000" pitchFamily="2" charset="0"/>
                <a:cs typeface="HP Simplified"/>
              </a:rPr>
              <a:t>Több nyomtató, különböző címek, egy számla</a:t>
            </a:r>
            <a:r>
              <a:rPr lang="hu-HU" sz="1600" baseline="30000" dirty="0">
                <a:latin typeface="Forma DJR Micro" panose="00000000000000090000" pitchFamily="2" charset="0"/>
                <a:cs typeface="HP Simplified"/>
              </a:rPr>
              <a:t>3</a:t>
            </a:r>
          </a:p>
          <a:p>
            <a:pPr marL="0" indent="0">
              <a:lnSpc>
                <a:spcPts val="1600"/>
              </a:lnSpc>
              <a:spcBef>
                <a:spcPts val="800"/>
              </a:spcBef>
              <a:buNone/>
            </a:pPr>
            <a:r>
              <a:rPr lang="hu-HU" sz="1200" dirty="0">
                <a:latin typeface="Forma DJR Micro"/>
                <a:cs typeface="HPSimplified-Light"/>
              </a:rPr>
              <a:t>A tonerkazettákat automatikusan szállítjuk ki az irodájának, több irodának vagy távmunkában dolgozóknak, és minderről egyetlen összevont havi számlát állítunk ki</a:t>
            </a:r>
            <a:r>
              <a:rPr lang="hu-HU" sz="1200" baseline="30000" dirty="0">
                <a:latin typeface="Forma DJR Micro"/>
                <a:cs typeface="HPSimplified-Light"/>
              </a:rPr>
              <a:t>3</a:t>
            </a:r>
            <a:r>
              <a:rPr lang="hu-HU" sz="1200" dirty="0">
                <a:latin typeface="Forma DJR Micro"/>
                <a:cs typeface="HPSimplified-Light"/>
              </a:rPr>
              <a:t>.</a:t>
            </a: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F8EC4C16-50B2-420E-A926-ED1B2D3B0AE8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2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AAE4525D-94BD-429D-BAC1-009E5FF3C452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FD4C9B-384E-4E3E-9034-39567EA268ED}"/>
              </a:ext>
            </a:extLst>
          </p:cNvPr>
          <p:cNvSpPr/>
          <p:nvPr/>
        </p:nvSpPr>
        <p:spPr>
          <a:xfrm>
            <a:off x="0" y="1502000"/>
            <a:ext cx="12188825" cy="10440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D39B9457-6C48-4A3B-BF6E-644A5005993F}"/>
              </a:ext>
            </a:extLst>
          </p:cNvPr>
          <p:cNvSpPr txBox="1">
            <a:spLocks/>
          </p:cNvSpPr>
          <p:nvPr/>
        </p:nvSpPr>
        <p:spPr>
          <a:xfrm>
            <a:off x="306350" y="1735744"/>
            <a:ext cx="11557989" cy="5747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/>
                <a:cs typeface="HPSimplified-Light"/>
              </a:rPr>
              <a:t>Kényelmes kiszállítási szolgáltatással kaphatja meg a tonert akár több címre is, és egyetlen, összevont havi számlát kap. Tartalmazza az újrahasznosítást</a:t>
            </a:r>
            <a:r>
              <a:rPr lang="hu-HU" sz="2000" baseline="30000">
                <a:latin typeface="Forma DJR Micro"/>
                <a:cs typeface="HPSimplified-Light"/>
              </a:rPr>
              <a:t>5</a:t>
            </a:r>
            <a:r>
              <a:rPr lang="hu-HU" sz="2000">
                <a:latin typeface="Forma DJR Micro"/>
                <a:cs typeface="HPSimplified-Light"/>
              </a:rPr>
              <a:t>.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3ACA65E-C576-406A-B3EB-C49F2CE6713C}"/>
              </a:ext>
            </a:extLst>
          </p:cNvPr>
          <p:cNvSpPr txBox="1">
            <a:spLocks/>
          </p:cNvSpPr>
          <p:nvPr/>
        </p:nvSpPr>
        <p:spPr>
          <a:xfrm>
            <a:off x="2691749" y="3939546"/>
            <a:ext cx="2059200" cy="1811790"/>
          </a:xfrm>
          <a:prstGeom prst="rect">
            <a:avLst/>
          </a:prstGeom>
        </p:spPr>
        <p:txBody>
          <a:bodyPr lIns="0" tIns="0" rIns="0" bIns="0" anchor="t"/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579438" indent="-122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3pPr>
            <a:lvl4pPr marL="1490663" indent="-119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4pPr>
            <a:lvl5pPr marL="1949450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800"/>
              </a:spcBef>
              <a:buNone/>
            </a:pPr>
            <a:r>
              <a:rPr lang="hu-HU" sz="1600" dirty="0">
                <a:latin typeface="Forma DJR Micro" panose="00000000000000090000" pitchFamily="2" charset="0"/>
                <a:cs typeface="HP Simplified"/>
              </a:rPr>
              <a:t>Csak akkor szállítjuk a tonert, amikor szüksége van rá</a:t>
            </a:r>
          </a:p>
          <a:p>
            <a:pPr marL="0" indent="0">
              <a:lnSpc>
                <a:spcPts val="1600"/>
              </a:lnSpc>
              <a:spcBef>
                <a:spcPts val="800"/>
              </a:spcBef>
              <a:buNone/>
            </a:pPr>
            <a:r>
              <a:rPr lang="hu-HU" sz="1200" dirty="0">
                <a:latin typeface="Forma DJR Micro"/>
                <a:cs typeface="HPSimplified-Light"/>
              </a:rPr>
              <a:t>A vállalkozások számára tervezett Instant Ink szolgáltatás segítségével soha nem fogy ki</a:t>
            </a:r>
            <a:r>
              <a:rPr lang="hu-HU" sz="1200" baseline="30000" dirty="0">
                <a:latin typeface="Forma DJR Micro"/>
                <a:cs typeface="HPSimplified-Light"/>
              </a:rPr>
              <a:t>2</a:t>
            </a:r>
            <a:r>
              <a:rPr lang="hu-HU" sz="1200" dirty="0">
                <a:latin typeface="Forma DJR Micro"/>
                <a:cs typeface="HPSimplified-Light"/>
              </a:rPr>
              <a:t> a festékből.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5493B21F-C75E-4181-9423-6A61FF5D0A02}"/>
              </a:ext>
            </a:extLst>
          </p:cNvPr>
          <p:cNvSpPr txBox="1">
            <a:spLocks/>
          </p:cNvSpPr>
          <p:nvPr/>
        </p:nvSpPr>
        <p:spPr>
          <a:xfrm>
            <a:off x="316534" y="3939546"/>
            <a:ext cx="2180859" cy="1595480"/>
          </a:xfrm>
          <a:prstGeom prst="rect">
            <a:avLst/>
          </a:prstGeom>
        </p:spPr>
        <p:txBody>
          <a:bodyPr lIns="0" tIns="0" rIns="0" bIns="0"/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579438" indent="-122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3pPr>
            <a:lvl4pPr marL="1490663" indent="-119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4pPr>
            <a:lvl5pPr marL="1949450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800"/>
              </a:spcBef>
              <a:buNone/>
            </a:pPr>
            <a:r>
              <a:rPr lang="hu-HU" sz="1600" dirty="0">
                <a:latin typeface="Forma DJR Micro" panose="00000000000000090000" pitchFamily="2" charset="0"/>
                <a:cs typeface="HP Simplified"/>
              </a:rPr>
              <a:t>A toner árának </a:t>
            </a:r>
            <a:br>
              <a:rPr lang="hu-HU" sz="1600" dirty="0">
                <a:latin typeface="Forma DJR Micro" panose="00000000000000090000" pitchFamily="2" charset="0"/>
                <a:cs typeface="HP Simplified"/>
              </a:rPr>
            </a:br>
            <a:r>
              <a:rPr lang="hu-HU" sz="1600" dirty="0">
                <a:latin typeface="Forma DJR Micro" panose="00000000000000090000" pitchFamily="2" charset="0"/>
                <a:cs typeface="HP Simplified"/>
              </a:rPr>
              <a:t>akár 50%-át is megtakaríthatja</a:t>
            </a:r>
            <a:r>
              <a:rPr lang="hu-HU" sz="1600" baseline="30000" dirty="0">
                <a:latin typeface="Forma DJR Micro" panose="00000000000000090000" pitchFamily="2" charset="0"/>
                <a:cs typeface="HP Simplified"/>
              </a:rPr>
              <a:t>1</a:t>
            </a:r>
          </a:p>
          <a:p>
            <a:pPr marL="0" indent="0">
              <a:buNone/>
            </a:pPr>
            <a:r>
              <a:rPr lang="hu-HU" sz="1200" dirty="0"/>
              <a:t>Regisztráljon a lézernyomtatókhoz elérhető, vállalkozások számára tervezett Instant Ink szolgáltatásra, hogy csökkentse az eredeti HP-toner költségét. Az ár tartalmazza a tonert, a kényelmes kiszállítást és az újrahasznosítást</a:t>
            </a:r>
            <a:r>
              <a:rPr lang="hu-HU" sz="1200" baseline="30000" dirty="0"/>
              <a:t>5</a:t>
            </a:r>
            <a:r>
              <a:rPr lang="hu-HU" sz="1200" dirty="0"/>
              <a:t>.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ADF7A033-E29A-46D4-ADC0-03DBE2ACA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8273" y="2689511"/>
            <a:ext cx="1028177" cy="61690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A2E8E12-5D31-4807-91EF-659EA7E6E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86679" y="2637964"/>
            <a:ext cx="576000" cy="72000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292EF9-2CAD-4468-850B-798BAB2A640D}"/>
              </a:ext>
            </a:extLst>
          </p:cNvPr>
          <p:cNvCxnSpPr>
            <a:cxnSpLocks/>
          </p:cNvCxnSpPr>
          <p:nvPr/>
        </p:nvCxnSpPr>
        <p:spPr>
          <a:xfrm flipH="1">
            <a:off x="320040" y="36875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E0813C-3C39-4D83-B40E-B07886EFD9A7}"/>
              </a:ext>
            </a:extLst>
          </p:cNvPr>
          <p:cNvCxnSpPr>
            <a:cxnSpLocks/>
          </p:cNvCxnSpPr>
          <p:nvPr/>
        </p:nvCxnSpPr>
        <p:spPr>
          <a:xfrm flipH="1">
            <a:off x="2691749" y="36875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B5919D-C975-41A7-9D86-FD46713C3E81}"/>
              </a:ext>
            </a:extLst>
          </p:cNvPr>
          <p:cNvCxnSpPr>
            <a:cxnSpLocks/>
          </p:cNvCxnSpPr>
          <p:nvPr/>
        </p:nvCxnSpPr>
        <p:spPr>
          <a:xfrm flipH="1">
            <a:off x="5063458" y="36875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DACE89-EB72-4262-A5C4-FD0C87FFC8D5}"/>
              </a:ext>
            </a:extLst>
          </p:cNvPr>
          <p:cNvCxnSpPr>
            <a:cxnSpLocks/>
          </p:cNvCxnSpPr>
          <p:nvPr/>
        </p:nvCxnSpPr>
        <p:spPr>
          <a:xfrm flipH="1">
            <a:off x="7435167" y="36875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7835C79-339F-4D73-9CAB-31852B4552A8}"/>
              </a:ext>
            </a:extLst>
          </p:cNvPr>
          <p:cNvCxnSpPr>
            <a:cxnSpLocks/>
          </p:cNvCxnSpPr>
          <p:nvPr/>
        </p:nvCxnSpPr>
        <p:spPr>
          <a:xfrm flipH="1">
            <a:off x="9806876" y="36875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B119362-BB8A-434B-A4CF-04D21AA7AD75}"/>
              </a:ext>
            </a:extLst>
          </p:cNvPr>
          <p:cNvCxnSpPr>
            <a:cxnSpLocks/>
          </p:cNvCxnSpPr>
          <p:nvPr/>
        </p:nvCxnSpPr>
        <p:spPr>
          <a:xfrm flipH="1">
            <a:off x="316535" y="6274225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CB3135-9E6C-4B11-94B3-F0CD27173545}"/>
              </a:ext>
            </a:extLst>
          </p:cNvPr>
          <p:cNvCxnSpPr>
            <a:cxnSpLocks/>
          </p:cNvCxnSpPr>
          <p:nvPr/>
        </p:nvCxnSpPr>
        <p:spPr>
          <a:xfrm flipH="1">
            <a:off x="2691749" y="6274225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4542F54-3D0C-447C-ACE8-EC02CA89BF5D}"/>
              </a:ext>
            </a:extLst>
          </p:cNvPr>
          <p:cNvCxnSpPr>
            <a:cxnSpLocks/>
          </p:cNvCxnSpPr>
          <p:nvPr/>
        </p:nvCxnSpPr>
        <p:spPr>
          <a:xfrm flipH="1">
            <a:off x="5063458" y="6274225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02D4551-7BC5-47B5-8DCA-9AABFD4DE122}"/>
              </a:ext>
            </a:extLst>
          </p:cNvPr>
          <p:cNvCxnSpPr>
            <a:cxnSpLocks/>
          </p:cNvCxnSpPr>
          <p:nvPr/>
        </p:nvCxnSpPr>
        <p:spPr>
          <a:xfrm flipH="1">
            <a:off x="7435167" y="6274225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0BC1CEB-6567-4B92-9AE8-60A94E6B424E}"/>
              </a:ext>
            </a:extLst>
          </p:cNvPr>
          <p:cNvCxnSpPr>
            <a:cxnSpLocks/>
          </p:cNvCxnSpPr>
          <p:nvPr/>
        </p:nvCxnSpPr>
        <p:spPr>
          <a:xfrm flipH="1">
            <a:off x="9806876" y="6274225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FC1E16A-DF5B-4060-875C-4BA641A5354B}"/>
              </a:ext>
            </a:extLst>
          </p:cNvPr>
          <p:cNvSpPr/>
          <p:nvPr/>
        </p:nvSpPr>
        <p:spPr>
          <a:xfrm>
            <a:off x="3600" y="-1"/>
            <a:ext cx="12189600" cy="1534489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7732DAF-BBC3-4C08-88CC-FF726D5AA52F}"/>
              </a:ext>
            </a:extLst>
          </p:cNvPr>
          <p:cNvSpPr txBox="1">
            <a:spLocks/>
          </p:cNvSpPr>
          <p:nvPr/>
        </p:nvSpPr>
        <p:spPr>
          <a:xfrm>
            <a:off x="296066" y="555916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71">
              <a:lnSpc>
                <a:spcPts val="4200"/>
              </a:lnSpc>
              <a:defRPr/>
            </a:pPr>
            <a:r>
              <a:rPr lang="hu-HU" sz="3600" dirty="0">
                <a:latin typeface="Forma DJR Display"/>
              </a:rPr>
              <a:t>A </a:t>
            </a:r>
            <a:r>
              <a:rPr lang="hu-HU" sz="3600" dirty="0">
                <a:solidFill>
                  <a:srgbClr val="000000"/>
                </a:solidFill>
                <a:latin typeface="Forma DJR Display"/>
              </a:rPr>
              <a:t>vállalkozások</a:t>
            </a:r>
            <a:r>
              <a:rPr lang="hu-HU" sz="3600" dirty="0">
                <a:latin typeface="Forma DJR Display"/>
              </a:rPr>
              <a:t> számára tervezett HP Instant Ink szolgáltatás segítségével soha nem fogy ki a festékből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9B55B2-53D3-4AAD-AEDD-CA88AD0161CE}"/>
              </a:ext>
            </a:extLst>
          </p:cNvPr>
          <p:cNvSpPr/>
          <p:nvPr/>
        </p:nvSpPr>
        <p:spPr>
          <a:xfrm>
            <a:off x="10527792" y="-1"/>
            <a:ext cx="1665408" cy="1534489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893FE1D-C843-40A9-9A53-2EE7298135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7BE4E-423C-4CC5-A84D-610A8612F5B5}"/>
              </a:ext>
            </a:extLst>
          </p:cNvPr>
          <p:cNvGrpSpPr/>
          <p:nvPr/>
        </p:nvGrpSpPr>
        <p:grpSpPr>
          <a:xfrm>
            <a:off x="316534" y="2709963"/>
            <a:ext cx="1025441" cy="579040"/>
            <a:chOff x="316534" y="2445024"/>
            <a:chExt cx="1025441" cy="57904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44FFAF5-31D4-4495-AE26-AFA945253D51}"/>
                </a:ext>
              </a:extLst>
            </p:cNvPr>
            <p:cNvSpPr/>
            <p:nvPr/>
          </p:nvSpPr>
          <p:spPr>
            <a:xfrm>
              <a:off x="398775" y="2445024"/>
              <a:ext cx="943200" cy="496959"/>
            </a:xfrm>
            <a:custGeom>
              <a:avLst/>
              <a:gdLst>
                <a:gd name="connsiteX0" fmla="*/ 871497 w 943200"/>
                <a:gd name="connsiteY0" fmla="*/ 496421 h 496959"/>
                <a:gd name="connsiteX1" fmla="*/ 70376 w 943200"/>
                <a:gd name="connsiteY1" fmla="*/ 496421 h 496959"/>
                <a:gd name="connsiteX2" fmla="*/ -664 w 943200"/>
                <a:gd name="connsiteY2" fmla="*/ 425381 h 496959"/>
                <a:gd name="connsiteX3" fmla="*/ -664 w 943200"/>
                <a:gd name="connsiteY3" fmla="*/ 70501 h 496959"/>
                <a:gd name="connsiteX4" fmla="*/ 70376 w 943200"/>
                <a:gd name="connsiteY4" fmla="*/ -539 h 496959"/>
                <a:gd name="connsiteX5" fmla="*/ 871497 w 943200"/>
                <a:gd name="connsiteY5" fmla="*/ -539 h 496959"/>
                <a:gd name="connsiteX6" fmla="*/ 942537 w 943200"/>
                <a:gd name="connsiteY6" fmla="*/ 70501 h 496959"/>
                <a:gd name="connsiteX7" fmla="*/ 942537 w 943200"/>
                <a:gd name="connsiteY7" fmla="*/ 425381 h 496959"/>
                <a:gd name="connsiteX8" fmla="*/ 871497 w 943200"/>
                <a:gd name="connsiteY8" fmla="*/ 496421 h 496959"/>
                <a:gd name="connsiteX9" fmla="*/ 70376 w 943200"/>
                <a:gd name="connsiteY9" fmla="*/ 19781 h 496959"/>
                <a:gd name="connsiteX10" fmla="*/ 19657 w 943200"/>
                <a:gd name="connsiteY10" fmla="*/ 70501 h 496959"/>
                <a:gd name="connsiteX11" fmla="*/ 19657 w 943200"/>
                <a:gd name="connsiteY11" fmla="*/ 425381 h 496959"/>
                <a:gd name="connsiteX12" fmla="*/ 70376 w 943200"/>
                <a:gd name="connsiteY12" fmla="*/ 476102 h 496959"/>
                <a:gd name="connsiteX13" fmla="*/ 871497 w 943200"/>
                <a:gd name="connsiteY13" fmla="*/ 476102 h 496959"/>
                <a:gd name="connsiteX14" fmla="*/ 922216 w 943200"/>
                <a:gd name="connsiteY14" fmla="*/ 425381 h 496959"/>
                <a:gd name="connsiteX15" fmla="*/ 922216 w 943200"/>
                <a:gd name="connsiteY15" fmla="*/ 70501 h 496959"/>
                <a:gd name="connsiteX16" fmla="*/ 871497 w 943200"/>
                <a:gd name="connsiteY16" fmla="*/ 19781 h 49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3200" h="496959">
                  <a:moveTo>
                    <a:pt x="871497" y="496421"/>
                  </a:moveTo>
                  <a:lnTo>
                    <a:pt x="70376" y="496421"/>
                  </a:lnTo>
                  <a:cubicBezTo>
                    <a:pt x="31144" y="496421"/>
                    <a:pt x="-664" y="464613"/>
                    <a:pt x="-664" y="425381"/>
                  </a:cubicBezTo>
                  <a:lnTo>
                    <a:pt x="-664" y="70501"/>
                  </a:lnTo>
                  <a:cubicBezTo>
                    <a:pt x="-664" y="31269"/>
                    <a:pt x="31144" y="-539"/>
                    <a:pt x="70376" y="-539"/>
                  </a:cubicBezTo>
                  <a:lnTo>
                    <a:pt x="871497" y="-539"/>
                  </a:lnTo>
                  <a:cubicBezTo>
                    <a:pt x="910728" y="-539"/>
                    <a:pt x="942537" y="31269"/>
                    <a:pt x="942537" y="70501"/>
                  </a:cubicBezTo>
                  <a:lnTo>
                    <a:pt x="942537" y="425381"/>
                  </a:lnTo>
                  <a:cubicBezTo>
                    <a:pt x="942537" y="464613"/>
                    <a:pt x="910728" y="496421"/>
                    <a:pt x="871497" y="496421"/>
                  </a:cubicBezTo>
                  <a:moveTo>
                    <a:pt x="70376" y="19781"/>
                  </a:moveTo>
                  <a:cubicBezTo>
                    <a:pt x="42361" y="19781"/>
                    <a:pt x="19657" y="42485"/>
                    <a:pt x="19657" y="70501"/>
                  </a:cubicBezTo>
                  <a:lnTo>
                    <a:pt x="19657" y="425381"/>
                  </a:lnTo>
                  <a:cubicBezTo>
                    <a:pt x="19657" y="453397"/>
                    <a:pt x="42361" y="476102"/>
                    <a:pt x="70376" y="476102"/>
                  </a:cubicBezTo>
                  <a:lnTo>
                    <a:pt x="871497" y="476102"/>
                  </a:lnTo>
                  <a:cubicBezTo>
                    <a:pt x="899512" y="476102"/>
                    <a:pt x="922216" y="453397"/>
                    <a:pt x="922216" y="425381"/>
                  </a:cubicBezTo>
                  <a:lnTo>
                    <a:pt x="922216" y="70501"/>
                  </a:lnTo>
                  <a:cubicBezTo>
                    <a:pt x="922216" y="42485"/>
                    <a:pt x="899512" y="19781"/>
                    <a:pt x="871497" y="19781"/>
                  </a:cubicBezTo>
                  <a:close/>
                </a:path>
              </a:pathLst>
            </a:custGeom>
            <a:solidFill>
              <a:srgbClr val="231F20"/>
            </a:solidFill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CFAE92-EC98-4204-B40A-C4E01D0FA211}"/>
                </a:ext>
              </a:extLst>
            </p:cNvPr>
            <p:cNvSpPr/>
            <p:nvPr/>
          </p:nvSpPr>
          <p:spPr>
            <a:xfrm>
              <a:off x="316534" y="2535860"/>
              <a:ext cx="931166" cy="488204"/>
            </a:xfrm>
            <a:custGeom>
              <a:avLst/>
              <a:gdLst>
                <a:gd name="connsiteX0" fmla="*/ 871498 w 931166"/>
                <a:gd name="connsiteY0" fmla="*/ 487665 h 488204"/>
                <a:gd name="connsiteX1" fmla="*/ 70378 w 931166"/>
                <a:gd name="connsiteY1" fmla="*/ 487665 h 488204"/>
                <a:gd name="connsiteX2" fmla="*/ -662 w 931166"/>
                <a:gd name="connsiteY2" fmla="*/ 416625 h 488204"/>
                <a:gd name="connsiteX3" fmla="*/ -662 w 931166"/>
                <a:gd name="connsiteY3" fmla="*/ 61745 h 488204"/>
                <a:gd name="connsiteX4" fmla="*/ 33578 w 931166"/>
                <a:gd name="connsiteY4" fmla="*/ 945 h 488204"/>
                <a:gd name="connsiteX5" fmla="*/ 47498 w 931166"/>
                <a:gd name="connsiteY5" fmla="*/ 4306 h 488204"/>
                <a:gd name="connsiteX6" fmla="*/ 44137 w 931166"/>
                <a:gd name="connsiteY6" fmla="*/ 18226 h 488204"/>
                <a:gd name="connsiteX7" fmla="*/ 19658 w 931166"/>
                <a:gd name="connsiteY7" fmla="*/ 61745 h 488204"/>
                <a:gd name="connsiteX8" fmla="*/ 19658 w 931166"/>
                <a:gd name="connsiteY8" fmla="*/ 416625 h 488204"/>
                <a:gd name="connsiteX9" fmla="*/ 70378 w 931166"/>
                <a:gd name="connsiteY9" fmla="*/ 467346 h 488204"/>
                <a:gd name="connsiteX10" fmla="*/ 871498 w 931166"/>
                <a:gd name="connsiteY10" fmla="*/ 467346 h 488204"/>
                <a:gd name="connsiteX11" fmla="*/ 912137 w 931166"/>
                <a:gd name="connsiteY11" fmla="*/ 446865 h 488204"/>
                <a:gd name="connsiteX12" fmla="*/ 926378 w 931166"/>
                <a:gd name="connsiteY12" fmla="*/ 444785 h 488204"/>
                <a:gd name="connsiteX13" fmla="*/ 928633 w 931166"/>
                <a:gd name="connsiteY13" fmla="*/ 458625 h 488204"/>
                <a:gd name="connsiteX14" fmla="*/ 928458 w 931166"/>
                <a:gd name="connsiteY14" fmla="*/ 458865 h 488204"/>
                <a:gd name="connsiteX15" fmla="*/ 871498 w 931166"/>
                <a:gd name="connsiteY15" fmla="*/ 487665 h 48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1166" h="488204">
                  <a:moveTo>
                    <a:pt x="871498" y="487665"/>
                  </a:moveTo>
                  <a:lnTo>
                    <a:pt x="70378" y="487665"/>
                  </a:lnTo>
                  <a:cubicBezTo>
                    <a:pt x="31146" y="487665"/>
                    <a:pt x="-662" y="455857"/>
                    <a:pt x="-662" y="416625"/>
                  </a:cubicBezTo>
                  <a:lnTo>
                    <a:pt x="-662" y="61745"/>
                  </a:lnTo>
                  <a:cubicBezTo>
                    <a:pt x="-806" y="36850"/>
                    <a:pt x="12217" y="13730"/>
                    <a:pt x="33578" y="945"/>
                  </a:cubicBezTo>
                  <a:cubicBezTo>
                    <a:pt x="38345" y="-1967"/>
                    <a:pt x="44586" y="-463"/>
                    <a:pt x="47498" y="4306"/>
                  </a:cubicBezTo>
                  <a:cubicBezTo>
                    <a:pt x="50410" y="9073"/>
                    <a:pt x="48906" y="15314"/>
                    <a:pt x="44137" y="18226"/>
                  </a:cubicBezTo>
                  <a:cubicBezTo>
                    <a:pt x="28858" y="27394"/>
                    <a:pt x="19546" y="43938"/>
                    <a:pt x="19658" y="61745"/>
                  </a:cubicBezTo>
                  <a:lnTo>
                    <a:pt x="19658" y="416625"/>
                  </a:lnTo>
                  <a:cubicBezTo>
                    <a:pt x="19658" y="444642"/>
                    <a:pt x="42362" y="467346"/>
                    <a:pt x="70378" y="467346"/>
                  </a:cubicBezTo>
                  <a:lnTo>
                    <a:pt x="871498" y="467346"/>
                  </a:lnTo>
                  <a:cubicBezTo>
                    <a:pt x="887530" y="467394"/>
                    <a:pt x="902633" y="459793"/>
                    <a:pt x="912137" y="446865"/>
                  </a:cubicBezTo>
                  <a:cubicBezTo>
                    <a:pt x="915513" y="442385"/>
                    <a:pt x="921866" y="441457"/>
                    <a:pt x="926378" y="444785"/>
                  </a:cubicBezTo>
                  <a:cubicBezTo>
                    <a:pt x="930826" y="447985"/>
                    <a:pt x="931834" y="454193"/>
                    <a:pt x="928633" y="458625"/>
                  </a:cubicBezTo>
                  <a:cubicBezTo>
                    <a:pt x="928570" y="458705"/>
                    <a:pt x="928522" y="458785"/>
                    <a:pt x="928458" y="458865"/>
                  </a:cubicBezTo>
                  <a:cubicBezTo>
                    <a:pt x="915114" y="476961"/>
                    <a:pt x="893978" y="487633"/>
                    <a:pt x="871498" y="487665"/>
                  </a:cubicBezTo>
                </a:path>
              </a:pathLst>
            </a:custGeom>
            <a:solidFill>
              <a:srgbClr val="231F20"/>
            </a:solidFill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5DDD64-F869-486D-9A73-962CF045EADC}"/>
                </a:ext>
              </a:extLst>
            </p:cNvPr>
            <p:cNvSpPr/>
            <p:nvPr/>
          </p:nvSpPr>
          <p:spPr>
            <a:xfrm>
              <a:off x="479575" y="2505184"/>
              <a:ext cx="108160" cy="376480"/>
            </a:xfrm>
            <a:custGeom>
              <a:avLst/>
              <a:gdLst>
                <a:gd name="connsiteX0" fmla="*/ 97416 w 108160"/>
                <a:gd name="connsiteY0" fmla="*/ 375941 h 376480"/>
                <a:gd name="connsiteX1" fmla="*/ 87176 w 108160"/>
                <a:gd name="connsiteY1" fmla="*/ 365861 h 376480"/>
                <a:gd name="connsiteX2" fmla="*/ 9416 w 108160"/>
                <a:gd name="connsiteY2" fmla="*/ 288101 h 376480"/>
                <a:gd name="connsiteX3" fmla="*/ -664 w 108160"/>
                <a:gd name="connsiteY3" fmla="*/ 277861 h 376480"/>
                <a:gd name="connsiteX4" fmla="*/ -664 w 108160"/>
                <a:gd name="connsiteY4" fmla="*/ 97541 h 376480"/>
                <a:gd name="connsiteX5" fmla="*/ 9416 w 108160"/>
                <a:gd name="connsiteY5" fmla="*/ 87461 h 376480"/>
                <a:gd name="connsiteX6" fmla="*/ 87176 w 108160"/>
                <a:gd name="connsiteY6" fmla="*/ 9701 h 376480"/>
                <a:gd name="connsiteX7" fmla="*/ 97416 w 108160"/>
                <a:gd name="connsiteY7" fmla="*/ -539 h 376480"/>
                <a:gd name="connsiteX8" fmla="*/ 107497 w 108160"/>
                <a:gd name="connsiteY8" fmla="*/ 9701 h 376480"/>
                <a:gd name="connsiteX9" fmla="*/ 19657 w 108160"/>
                <a:gd name="connsiteY9" fmla="*/ 107141 h 376480"/>
                <a:gd name="connsiteX10" fmla="*/ 19657 w 108160"/>
                <a:gd name="connsiteY10" fmla="*/ 268101 h 376480"/>
                <a:gd name="connsiteX11" fmla="*/ 107497 w 108160"/>
                <a:gd name="connsiteY11" fmla="*/ 365701 h 376480"/>
                <a:gd name="connsiteX12" fmla="*/ 97416 w 108160"/>
                <a:gd name="connsiteY12" fmla="*/ 375781 h 37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60" h="376480">
                  <a:moveTo>
                    <a:pt x="97416" y="375941"/>
                  </a:moveTo>
                  <a:cubicBezTo>
                    <a:pt x="91817" y="375941"/>
                    <a:pt x="87256" y="371461"/>
                    <a:pt x="87176" y="365861"/>
                  </a:cubicBezTo>
                  <a:cubicBezTo>
                    <a:pt x="87176" y="322917"/>
                    <a:pt x="52361" y="288101"/>
                    <a:pt x="9416" y="288101"/>
                  </a:cubicBezTo>
                  <a:cubicBezTo>
                    <a:pt x="3817" y="288021"/>
                    <a:pt x="-664" y="283461"/>
                    <a:pt x="-664" y="277861"/>
                  </a:cubicBezTo>
                  <a:lnTo>
                    <a:pt x="-664" y="97541"/>
                  </a:lnTo>
                  <a:cubicBezTo>
                    <a:pt x="-664" y="91973"/>
                    <a:pt x="3848" y="87461"/>
                    <a:pt x="9416" y="87461"/>
                  </a:cubicBezTo>
                  <a:cubicBezTo>
                    <a:pt x="52361" y="87461"/>
                    <a:pt x="87176" y="52644"/>
                    <a:pt x="87176" y="9701"/>
                  </a:cubicBezTo>
                  <a:cubicBezTo>
                    <a:pt x="87176" y="4053"/>
                    <a:pt x="91769" y="-539"/>
                    <a:pt x="97416" y="-539"/>
                  </a:cubicBezTo>
                  <a:cubicBezTo>
                    <a:pt x="103017" y="-459"/>
                    <a:pt x="107497" y="4101"/>
                    <a:pt x="107497" y="9701"/>
                  </a:cubicBezTo>
                  <a:cubicBezTo>
                    <a:pt x="107449" y="59861"/>
                    <a:pt x="69544" y="101909"/>
                    <a:pt x="19657" y="107141"/>
                  </a:cubicBezTo>
                  <a:lnTo>
                    <a:pt x="19657" y="268101"/>
                  </a:lnTo>
                  <a:cubicBezTo>
                    <a:pt x="69577" y="273413"/>
                    <a:pt x="107449" y="315509"/>
                    <a:pt x="107497" y="365701"/>
                  </a:cubicBezTo>
                  <a:cubicBezTo>
                    <a:pt x="107497" y="371269"/>
                    <a:pt x="102985" y="375781"/>
                    <a:pt x="97416" y="375781"/>
                  </a:cubicBezTo>
                </a:path>
              </a:pathLst>
            </a:custGeom>
            <a:solidFill>
              <a:srgbClr val="231F20"/>
            </a:solidFill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6345CB-21D2-41FB-AB05-64E27976F2E2}"/>
                </a:ext>
              </a:extLst>
            </p:cNvPr>
            <p:cNvSpPr/>
            <p:nvPr/>
          </p:nvSpPr>
          <p:spPr>
            <a:xfrm>
              <a:off x="1144695" y="2505505"/>
              <a:ext cx="108160" cy="376160"/>
            </a:xfrm>
            <a:custGeom>
              <a:avLst/>
              <a:gdLst>
                <a:gd name="connsiteX0" fmla="*/ 9416 w 108160"/>
                <a:gd name="connsiteY0" fmla="*/ 375621 h 376160"/>
                <a:gd name="connsiteX1" fmla="*/ -664 w 108160"/>
                <a:gd name="connsiteY1" fmla="*/ 365541 h 376160"/>
                <a:gd name="connsiteX2" fmla="*/ 87176 w 108160"/>
                <a:gd name="connsiteY2" fmla="*/ 267940 h 376160"/>
                <a:gd name="connsiteX3" fmla="*/ 87176 w 108160"/>
                <a:gd name="connsiteY3" fmla="*/ 106980 h 376160"/>
                <a:gd name="connsiteX4" fmla="*/ -664 w 108160"/>
                <a:gd name="connsiteY4" fmla="*/ 9541 h 376160"/>
                <a:gd name="connsiteX5" fmla="*/ 9416 w 108160"/>
                <a:gd name="connsiteY5" fmla="*/ -539 h 376160"/>
                <a:gd name="connsiteX6" fmla="*/ 19497 w 108160"/>
                <a:gd name="connsiteY6" fmla="*/ 9541 h 376160"/>
                <a:gd name="connsiteX7" fmla="*/ 97256 w 108160"/>
                <a:gd name="connsiteY7" fmla="*/ 87301 h 376160"/>
                <a:gd name="connsiteX8" fmla="*/ 107497 w 108160"/>
                <a:gd name="connsiteY8" fmla="*/ 97381 h 376160"/>
                <a:gd name="connsiteX9" fmla="*/ 107497 w 108160"/>
                <a:gd name="connsiteY9" fmla="*/ 277541 h 376160"/>
                <a:gd name="connsiteX10" fmla="*/ 97256 w 108160"/>
                <a:gd name="connsiteY10" fmla="*/ 287780 h 376160"/>
                <a:gd name="connsiteX11" fmla="*/ 19497 w 108160"/>
                <a:gd name="connsiteY11" fmla="*/ 365541 h 376160"/>
                <a:gd name="connsiteX12" fmla="*/ 9416 w 108160"/>
                <a:gd name="connsiteY12" fmla="*/ 375621 h 37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60" h="376160">
                  <a:moveTo>
                    <a:pt x="9416" y="375621"/>
                  </a:moveTo>
                  <a:cubicBezTo>
                    <a:pt x="3848" y="375621"/>
                    <a:pt x="-664" y="371108"/>
                    <a:pt x="-664" y="365541"/>
                  </a:cubicBezTo>
                  <a:cubicBezTo>
                    <a:pt x="-616" y="315349"/>
                    <a:pt x="37256" y="273253"/>
                    <a:pt x="87176" y="267940"/>
                  </a:cubicBezTo>
                  <a:lnTo>
                    <a:pt x="87176" y="106980"/>
                  </a:lnTo>
                  <a:cubicBezTo>
                    <a:pt x="37289" y="101749"/>
                    <a:pt x="-616" y="59701"/>
                    <a:pt x="-664" y="9541"/>
                  </a:cubicBezTo>
                  <a:cubicBezTo>
                    <a:pt x="-664" y="3973"/>
                    <a:pt x="3848" y="-539"/>
                    <a:pt x="9416" y="-539"/>
                  </a:cubicBezTo>
                  <a:cubicBezTo>
                    <a:pt x="14985" y="-539"/>
                    <a:pt x="19497" y="3973"/>
                    <a:pt x="19497" y="9541"/>
                  </a:cubicBezTo>
                  <a:cubicBezTo>
                    <a:pt x="19577" y="52453"/>
                    <a:pt x="54344" y="87205"/>
                    <a:pt x="97256" y="87301"/>
                  </a:cubicBezTo>
                  <a:cubicBezTo>
                    <a:pt x="102857" y="87301"/>
                    <a:pt x="107416" y="91780"/>
                    <a:pt x="107497" y="97381"/>
                  </a:cubicBezTo>
                  <a:lnTo>
                    <a:pt x="107497" y="277541"/>
                  </a:lnTo>
                  <a:cubicBezTo>
                    <a:pt x="107497" y="283188"/>
                    <a:pt x="102905" y="287780"/>
                    <a:pt x="97256" y="287780"/>
                  </a:cubicBezTo>
                  <a:cubicBezTo>
                    <a:pt x="54344" y="287877"/>
                    <a:pt x="19577" y="322629"/>
                    <a:pt x="19497" y="365541"/>
                  </a:cubicBezTo>
                  <a:cubicBezTo>
                    <a:pt x="19497" y="371108"/>
                    <a:pt x="14985" y="375621"/>
                    <a:pt x="9416" y="375621"/>
                  </a:cubicBezTo>
                </a:path>
              </a:pathLst>
            </a:custGeom>
            <a:solidFill>
              <a:srgbClr val="231F20"/>
            </a:solidFill>
            <a:ln w="15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603532-8528-4B02-A89F-C3B0091A3593}"/>
                </a:ext>
              </a:extLst>
            </p:cNvPr>
            <p:cNvSpPr txBox="1"/>
            <p:nvPr/>
          </p:nvSpPr>
          <p:spPr>
            <a:xfrm>
              <a:off x="744566" y="2513499"/>
              <a:ext cx="337775" cy="494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dirty="0">
                  <a:effectLst/>
                  <a:latin typeface="Segoe UI" panose="020B0502040204020203" pitchFamily="34" charset="0"/>
                </a:rPr>
                <a:t>Ft</a:t>
              </a:r>
              <a:endParaRPr lang="en-US" sz="2400" dirty="0"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3575DFE5-458B-4B92-A3FD-7CF857F31222}"/>
              </a:ext>
            </a:extLst>
          </p:cNvPr>
          <p:cNvSpPr/>
          <p:nvPr/>
        </p:nvSpPr>
        <p:spPr>
          <a:xfrm>
            <a:off x="-4375" y="-1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1333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7226D7B-1C8D-4ECC-84BE-C59A5EBDE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01" t="17200" r="2025" b="21079"/>
          <a:stretch/>
        </p:blipFill>
        <p:spPr>
          <a:xfrm>
            <a:off x="8228825" y="1777882"/>
            <a:ext cx="3960000" cy="2478523"/>
          </a:xfrm>
          <a:prstGeom prst="rect">
            <a:avLst/>
          </a:prstGeom>
        </p:spPr>
      </p:pic>
      <p:pic>
        <p:nvPicPr>
          <p:cNvPr id="9" name="Picture 8" descr="A person standing in front of 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F597930A-1A23-48D0-8BBB-51E98C6B7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6" t="18189" r="2282" b="22784"/>
          <a:stretch/>
        </p:blipFill>
        <p:spPr>
          <a:xfrm>
            <a:off x="8228825" y="4236720"/>
            <a:ext cx="3959224" cy="2621280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21666CDD-CF6F-DC40-8217-C163697F24A8}"/>
              </a:ext>
            </a:extLst>
          </p:cNvPr>
          <p:cNvSpPr txBox="1"/>
          <p:nvPr/>
        </p:nvSpPr>
        <p:spPr>
          <a:xfrm>
            <a:off x="310535" y="2040339"/>
            <a:ext cx="3654406" cy="23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8">
              <a:lnSpc>
                <a:spcPts val="1800"/>
              </a:lnSpc>
            </a:pPr>
            <a:r>
              <a:rPr lang="hu-HU" sz="1600">
                <a:latin typeface="Forma DJR Micro" panose="00000000000000090000" pitchFamily="2" charset="0"/>
                <a:cs typeface="HP Simplified"/>
              </a:rPr>
              <a:t>A program főbb jellemzői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27AA838-FAA1-AE43-9ED7-995C70EC0267}"/>
              </a:ext>
            </a:extLst>
          </p:cNvPr>
          <p:cNvSpPr txBox="1"/>
          <p:nvPr/>
        </p:nvSpPr>
        <p:spPr>
          <a:xfrm>
            <a:off x="306350" y="2436754"/>
            <a:ext cx="3646525" cy="4119073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/>
                <a:cs typeface="HPSimplified-Light"/>
              </a:rPr>
              <a:t>Az előfizetés tartalmazza a tonert, </a:t>
            </a:r>
            <a:br>
              <a:rPr lang="hu-HU" sz="14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400" dirty="0">
                <a:latin typeface="Forma DJR Micro"/>
                <a:cs typeface="HPSimplified-Light"/>
              </a:rPr>
              <a:t>a kényelmes kiszállítást több helyszínre és az újrahasznosítást</a:t>
            </a:r>
            <a:r>
              <a:rPr lang="hu-HU" sz="1400" baseline="30000" dirty="0">
                <a:latin typeface="Forma DJR Micro"/>
                <a:cs typeface="HPSimplified-Light"/>
              </a:rPr>
              <a:t>5</a:t>
            </a:r>
            <a:r>
              <a:rPr lang="hu-HU" sz="1400" dirty="0">
                <a:latin typeface="Forma DJR Micro"/>
                <a:cs typeface="HPSimplified-Light"/>
              </a:rPr>
              <a:t>.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Ha a toner kifogyóban van, automatikusan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3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 szállítjuk az új kazettát. 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Előfizetése bármikor lemondható vagy módosítható</a:t>
            </a:r>
            <a:r>
              <a:rPr lang="hu-HU" sz="1400" baseline="30000" dirty="0">
                <a:latin typeface="Forma DJR Micro" panose="00000000000000090000" pitchFamily="2" charset="0"/>
                <a:cs typeface="HPSimplified-Light"/>
              </a:rPr>
              <a:t>4</a:t>
            </a: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. 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/>
                <a:cs typeface="HPSimplified-Light"/>
              </a:rPr>
              <a:t>Ha nem használja fel az összes oldalt, automatikusan átkerülnek</a:t>
            </a:r>
            <a:r>
              <a:rPr lang="hu-HU" sz="1400" baseline="30000" dirty="0">
                <a:latin typeface="Forma DJR Micro"/>
                <a:cs typeface="HPSimplified-Light"/>
              </a:rPr>
              <a:t>6</a:t>
            </a:r>
            <a:r>
              <a:rPr lang="hu-HU" sz="1400" dirty="0">
                <a:latin typeface="Forma DJR Micro"/>
                <a:cs typeface="HPSimplified-Light"/>
              </a:rPr>
              <a:t> a következő hónapra.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/>
                <a:ea typeface="+mn-lt"/>
                <a:cs typeface="HPSimplified-Light"/>
              </a:rPr>
              <a:t>Az Instant Ink segítségével a tonerkazettákat automatikusan</a:t>
            </a:r>
            <a:r>
              <a:rPr lang="hu-HU" sz="1400" baseline="30000" dirty="0">
                <a:latin typeface="Forma DJR Micro"/>
                <a:ea typeface="+mn-lt"/>
                <a:cs typeface="HPSimplified-Light"/>
              </a:rPr>
              <a:t>3</a:t>
            </a:r>
            <a:r>
              <a:rPr lang="hu-HU" sz="1400" dirty="0">
                <a:latin typeface="Forma DJR Micro"/>
                <a:ea typeface="+mn-lt"/>
                <a:cs typeface="HPSimplified-Light"/>
              </a:rPr>
              <a:t> eljuttathatja </a:t>
            </a:r>
            <a:r>
              <a:rPr lang="hu-HU" sz="1400" dirty="0">
                <a:latin typeface="Forma DJR Micro" panose="00000000000000090000" pitchFamily="2" charset="0"/>
                <a:ea typeface="+mn-lt"/>
                <a:cs typeface="+mn-lt"/>
              </a:rPr>
              <a:t>az irodájába, több irodába vagy a távmunkában dolgozóknak. 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/>
                <a:cs typeface="HPSimplified-Light"/>
              </a:rPr>
              <a:t>Minden hónapban egyetlen, összevont számlát</a:t>
            </a:r>
            <a:r>
              <a:rPr lang="hu-HU" sz="1400" baseline="30000" dirty="0">
                <a:latin typeface="Forma DJR Micro"/>
                <a:cs typeface="HPSimplified-Light"/>
              </a:rPr>
              <a:t>3</a:t>
            </a:r>
            <a:r>
              <a:rPr lang="hu-HU" sz="1400" dirty="0">
                <a:latin typeface="Forma DJR Micro"/>
                <a:cs typeface="HPSimplified-Light"/>
              </a:rPr>
              <a:t> kap.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endParaRPr lang="en-US" sz="1400" spc="-15" dirty="0">
              <a:latin typeface="Forma DJR Micro" panose="00000000000000090000" pitchFamily="2" charset="0"/>
              <a:cs typeface="HPSimplified-Light"/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5A70DBE9-464B-411A-B594-88C124D59415}"/>
              </a:ext>
            </a:extLst>
          </p:cNvPr>
          <p:cNvSpPr txBox="1"/>
          <p:nvPr/>
        </p:nvSpPr>
        <p:spPr>
          <a:xfrm>
            <a:off x="4252911" y="2040339"/>
            <a:ext cx="3653601" cy="23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8">
              <a:lnSpc>
                <a:spcPts val="1800"/>
              </a:lnSpc>
            </a:pPr>
            <a:r>
              <a:rPr lang="hu-HU" sz="1600">
                <a:latin typeface="Forma DJR Micro" panose="00000000000000090000" pitchFamily="2" charset="0"/>
                <a:cs typeface="HP Simplified"/>
              </a:rPr>
              <a:t>Vásárlói előnyök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753E8DB-B293-4B02-876D-54CCDA71F00C}"/>
              </a:ext>
            </a:extLst>
          </p:cNvPr>
          <p:cNvCxnSpPr>
            <a:cxnSpLocks/>
          </p:cNvCxnSpPr>
          <p:nvPr/>
        </p:nvCxnSpPr>
        <p:spPr>
          <a:xfrm>
            <a:off x="4264660" y="2330407"/>
            <a:ext cx="3642360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bject 10">
            <a:extLst>
              <a:ext uri="{FF2B5EF4-FFF2-40B4-BE49-F238E27FC236}">
                <a16:creationId xmlns:a16="http://schemas.microsoft.com/office/drawing/2014/main" id="{F71BB87C-BC8A-491B-8819-5FC59B4513CA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3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5054DE-1784-4A1C-8BF3-143643558C1B}"/>
              </a:ext>
            </a:extLst>
          </p:cNvPr>
          <p:cNvCxnSpPr>
            <a:cxnSpLocks/>
          </p:cNvCxnSpPr>
          <p:nvPr/>
        </p:nvCxnSpPr>
        <p:spPr>
          <a:xfrm>
            <a:off x="319424" y="2330407"/>
            <a:ext cx="3635356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6346D2E-C938-4ADC-988A-7451BE8BF1D1}"/>
              </a:ext>
            </a:extLst>
          </p:cNvPr>
          <p:cNvSpPr/>
          <p:nvPr/>
        </p:nvSpPr>
        <p:spPr>
          <a:xfrm>
            <a:off x="0" y="1005713"/>
            <a:ext cx="12188825" cy="781049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C3339D46-DC2F-43B4-AEA7-BC283FBA4806}"/>
              </a:ext>
            </a:extLst>
          </p:cNvPr>
          <p:cNvSpPr txBox="1">
            <a:spLocks/>
          </p:cNvSpPr>
          <p:nvPr/>
        </p:nvSpPr>
        <p:spPr>
          <a:xfrm>
            <a:off x="306350" y="1257746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Kényelmes kellékanyag-kezelés</a:t>
            </a: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30FDAD53-2778-4515-981F-DD67B791C98F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35D548-7E11-432E-B3AC-75743479EA65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6D78CB8-B74A-4354-B698-A6377ED2D4B3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71">
              <a:lnSpc>
                <a:spcPts val="5000"/>
              </a:lnSpc>
              <a:defRPr/>
            </a:pPr>
            <a:r>
              <a:rPr lang="hu-HU" sz="4200">
                <a:latin typeface="Forma DJR Display"/>
              </a:rPr>
              <a:t>HP Instant Ink vállalkozásoknak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5C49CD-CB6E-4F94-93C9-051818B2BABE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3CED0271-0BC5-4CD0-BD66-91E337629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  <p:sp>
        <p:nvSpPr>
          <p:cNvPr id="30" name="object 8">
            <a:extLst>
              <a:ext uri="{FF2B5EF4-FFF2-40B4-BE49-F238E27FC236}">
                <a16:creationId xmlns:a16="http://schemas.microsoft.com/office/drawing/2014/main" id="{073C11F0-BAC8-4E60-BB14-15DC88411D7A}"/>
              </a:ext>
            </a:extLst>
          </p:cNvPr>
          <p:cNvSpPr txBox="1"/>
          <p:nvPr/>
        </p:nvSpPr>
        <p:spPr>
          <a:xfrm>
            <a:off x="4278277" y="2446914"/>
            <a:ext cx="3646524" cy="17466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Kényelem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Megtakarítások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Nyugalom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  <a:cs typeface="HPSimplified-Light"/>
              </a:rPr>
              <a:t>Rugalmas csomagok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r>
              <a:rPr lang="hu-HU" sz="1400" dirty="0">
                <a:latin typeface="Forma DJR Micro" panose="00000000000000090000" pitchFamily="2" charset="0"/>
              </a:rPr>
              <a:t>Kiszámítható havi nyomtatási költségek</a:t>
            </a:r>
          </a:p>
          <a:p>
            <a:pPr marL="285750" marR="4445" indent="-285750">
              <a:lnSpc>
                <a:spcPts val="1600"/>
              </a:lnSpc>
              <a:spcBef>
                <a:spcPts val="800"/>
              </a:spcBef>
              <a:buSzPct val="90000"/>
              <a:buFont typeface="Wingdings 2" panose="05020102010507070707" pitchFamily="18" charset="2"/>
              <a:buChar char=""/>
            </a:pPr>
            <a:endParaRPr lang="en-US" sz="1400" spc="-15" dirty="0">
              <a:latin typeface="Forma DJR Micro" panose="00000000000000090000" pitchFamily="2" charset="0"/>
              <a:cs typeface="HPSimplified-Light"/>
            </a:endParaRPr>
          </a:p>
        </p:txBody>
      </p:sp>
    </p:spTree>
    <p:extLst>
      <p:ext uri="{BB962C8B-B14F-4D97-AF65-F5344CB8AC3E}">
        <p14:creationId xmlns:p14="http://schemas.microsoft.com/office/powerpoint/2010/main" val="8912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87BE879-AE2F-4A92-949A-5C288CDF2EAA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008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790BAC-5618-49DF-8683-F1ADAEC10681}"/>
              </a:ext>
            </a:extLst>
          </p:cNvPr>
          <p:cNvSpPr/>
          <p:nvPr/>
        </p:nvSpPr>
        <p:spPr>
          <a:xfrm>
            <a:off x="304800" y="4004672"/>
            <a:ext cx="3169067" cy="2149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hu-HU" sz="1600" dirty="0">
                <a:latin typeface="Forma DJR Micro"/>
                <a:cs typeface="HP Simplified"/>
              </a:rPr>
              <a:t>Válasszon egy csomagot </a:t>
            </a:r>
            <a:br>
              <a:rPr lang="hu-HU" sz="1600" dirty="0">
                <a:latin typeface="Forma DJR Micro" panose="00000000000000090000" pitchFamily="2" charset="0"/>
                <a:cs typeface="HP Simplified"/>
              </a:rPr>
            </a:br>
            <a:r>
              <a:rPr lang="hu-HU" sz="1600" dirty="0">
                <a:latin typeface="Forma DJR Micro"/>
                <a:cs typeface="HP Simplified"/>
              </a:rPr>
              <a:t>vállalkozása minden nyomtatójához </a:t>
            </a:r>
            <a:r>
              <a:rPr lang="hu-HU" sz="1600" dirty="0">
                <a:latin typeface="Forma DJR Micro" panose="00000000000000090000" pitchFamily="2" charset="0"/>
                <a:cs typeface="HP Simplified"/>
              </a:rPr>
              <a:t>​</a:t>
            </a:r>
          </a:p>
          <a:p>
            <a:pPr marL="306000">
              <a:lnSpc>
                <a:spcPts val="1600"/>
              </a:lnSpc>
              <a:spcBef>
                <a:spcPts val="1200"/>
              </a:spcBef>
            </a:pPr>
            <a:r>
              <a:rPr lang="hu-HU" sz="1200" b="0" i="0" u="none" strike="noStrike" dirty="0">
                <a:solidFill>
                  <a:srgbClr val="000000"/>
                </a:solidFill>
                <a:latin typeface="Forma DJR Micro" panose="00000000000000090000" pitchFamily="2" charset="0"/>
                <a:cs typeface="HPSimplified-Light"/>
              </a:rPr>
              <a:t>Hozzon létre egy Instant Ink üzleti fiókot, és rendeljen minden nyomtatójához az üzleti használatnak megfelelő oldalszámú csomagot. </a:t>
            </a:r>
            <a:r>
              <a:rPr lang="hu-HU" sz="1200" dirty="0">
                <a:latin typeface="Forma DJR Micro"/>
                <a:cs typeface="HPSimplified-Light"/>
              </a:rPr>
              <a:t> Az előfizetés tartalmazza a tonert, a kényelmes kiszállítást és az előre fizetett újrahasznosítást</a:t>
            </a:r>
            <a:r>
              <a:rPr lang="hu-HU" sz="1200" baseline="30000" dirty="0">
                <a:latin typeface="Forma DJR Micro"/>
                <a:cs typeface="HPSimplified-Light"/>
              </a:rPr>
              <a:t>5</a:t>
            </a:r>
            <a:r>
              <a:rPr lang="hu-HU" sz="1200" dirty="0">
                <a:latin typeface="Forma DJR Micro"/>
                <a:cs typeface="HPSimplified-Light"/>
              </a:rPr>
              <a:t>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BD5497-C7E3-4961-B49D-FEFE568ABC1F}"/>
              </a:ext>
            </a:extLst>
          </p:cNvPr>
          <p:cNvSpPr/>
          <p:nvPr/>
        </p:nvSpPr>
        <p:spPr>
          <a:xfrm>
            <a:off x="4605693" y="4004672"/>
            <a:ext cx="3185030" cy="2353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hu-HU" sz="1600" dirty="0">
                <a:latin typeface="Forma DJR Micro" panose="00000000000000090000" pitchFamily="2" charset="0"/>
                <a:cs typeface="HP Simplified"/>
              </a:rPr>
              <a:t>Külön költség nélkül szállítjuk a tonerutánpótlást mindegyik nyomtatóhoz</a:t>
            </a:r>
          </a:p>
          <a:p>
            <a:pPr marL="305435">
              <a:lnSpc>
                <a:spcPts val="1600"/>
              </a:lnSpc>
              <a:spcBef>
                <a:spcPts val="1200"/>
              </a:spcBef>
            </a:pP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Ha a toner kifogyóban van, </a:t>
            </a:r>
            <a:br>
              <a:rPr lang="hu-HU" sz="1200" dirty="0">
                <a:latin typeface="Forma DJR Micro" panose="00000000000000090000" pitchFamily="2" charset="0"/>
                <a:cs typeface="HPSimplified-Light"/>
              </a:rPr>
            </a:b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automatikusan</a:t>
            </a:r>
            <a:r>
              <a:rPr lang="hu-HU" sz="1200" baseline="30000" dirty="0">
                <a:latin typeface="Forma DJR Micro" panose="00000000000000090000" pitchFamily="2" charset="0"/>
                <a:cs typeface="HPSimplified-Light"/>
              </a:rPr>
              <a:t>3</a:t>
            </a: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 szállítjuk az új kazettát. A tonerkazettákat még azelőtt kiszállítjuk a különböző helyszíneken lévő különböző nyomtatókhoz, hogy szüksége lenne rájuk, így sosem fog kifogyni.</a:t>
            </a:r>
            <a:r>
              <a:rPr lang="hu-HU" sz="1200" baseline="30000" dirty="0">
                <a:latin typeface="Forma DJR Micro" panose="00000000000000090000" pitchFamily="2" charset="0"/>
                <a:cs typeface="HPSimplified-Light"/>
              </a:rPr>
              <a:t>2</a:t>
            </a: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​</a:t>
            </a:r>
          </a:p>
          <a:p>
            <a:pPr>
              <a:lnSpc>
                <a:spcPct val="90000"/>
              </a:lnSpc>
            </a:pPr>
            <a:endParaRPr lang="en-US" sz="1400" spc="-5" dirty="0">
              <a:latin typeface="Forma DJR Micro" panose="00000000000000090000" pitchFamily="2" charset="0"/>
              <a:cs typeface="HP Simplified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270F94-3CC2-4363-B65E-01513334BDB7}"/>
              </a:ext>
            </a:extLst>
          </p:cNvPr>
          <p:cNvSpPr/>
          <p:nvPr/>
        </p:nvSpPr>
        <p:spPr>
          <a:xfrm>
            <a:off x="8674182" y="4004672"/>
            <a:ext cx="3192698" cy="2712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hu-HU" sz="1600" dirty="0">
                <a:latin typeface="Forma DJR Micro" panose="00000000000000090000" pitchFamily="2" charset="0"/>
                <a:cs typeface="HP Simplified"/>
              </a:rPr>
              <a:t>A nyomtató állapotának nyomon követése és teljes rugalmasság a nyomtatási csomagok tekintetében</a:t>
            </a:r>
          </a:p>
          <a:p>
            <a:pPr marL="306000" marR="36184">
              <a:lnSpc>
                <a:spcPts val="1600"/>
              </a:lnSpc>
              <a:spcBef>
                <a:spcPts val="1200"/>
              </a:spcBef>
            </a:pP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Nyomon követheti az összes regisztrált nyomtatót, valamint a használatra és a csomagra vonatkozó információkat az egyéni irányítópulton. ​</a:t>
            </a:r>
          </a:p>
          <a:p>
            <a:pPr marL="306000" marR="36184">
              <a:lnSpc>
                <a:spcPts val="1600"/>
              </a:lnSpc>
              <a:spcBef>
                <a:spcPts val="1200"/>
              </a:spcBef>
            </a:pP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A teljes rugalmassággal bármikor módosíthatja vagy lemondhatja a csomagokat</a:t>
            </a:r>
            <a:r>
              <a:rPr lang="hu-HU" sz="1200" baseline="30000" dirty="0">
                <a:latin typeface="Forma DJR Micro" panose="00000000000000090000" pitchFamily="2" charset="0"/>
                <a:cs typeface="HPSimplified-Light"/>
              </a:rPr>
              <a:t>4</a:t>
            </a:r>
            <a:r>
              <a:rPr lang="hu-HU" sz="1200" dirty="0">
                <a:latin typeface="Forma DJR Micro" panose="00000000000000090000" pitchFamily="2" charset="0"/>
                <a:cs typeface="HPSimplified-Light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spc="-5" dirty="0">
              <a:latin typeface="Forma DJR Micro" panose="00000000000000090000" pitchFamily="2" charset="0"/>
              <a:cs typeface="HP Simplified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BD4BB0-917E-4946-86F8-1D7C9DB2CC8B}"/>
              </a:ext>
            </a:extLst>
          </p:cNvPr>
          <p:cNvGrpSpPr/>
          <p:nvPr/>
        </p:nvGrpSpPr>
        <p:grpSpPr>
          <a:xfrm>
            <a:off x="3794709" y="5065395"/>
            <a:ext cx="562617" cy="562617"/>
            <a:chOff x="7735563" y="2400993"/>
            <a:chExt cx="776749" cy="77674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142A910-D12C-4E9D-95F8-761BD6FC2471}"/>
                </a:ext>
              </a:extLst>
            </p:cNvPr>
            <p:cNvSpPr/>
            <p:nvPr/>
          </p:nvSpPr>
          <p:spPr>
            <a:xfrm>
              <a:off x="7735563" y="2400993"/>
              <a:ext cx="776749" cy="776749"/>
            </a:xfrm>
            <a:prstGeom prst="ellipse">
              <a:avLst/>
            </a:prstGeom>
            <a:solidFill>
              <a:srgbClr val="EBEBEB"/>
            </a:solidFill>
            <a:ln w="95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IN"/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2565AE76-0433-43E2-A70E-00D3BA2D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40052" y="2562045"/>
              <a:ext cx="240923" cy="454644"/>
            </a:xfrm>
            <a:prstGeom prst="rect">
              <a:avLst/>
            </a:prstGeom>
          </p:spPr>
        </p:pic>
      </p:grpSp>
      <p:sp>
        <p:nvSpPr>
          <p:cNvPr id="84" name="object 10">
            <a:extLst>
              <a:ext uri="{FF2B5EF4-FFF2-40B4-BE49-F238E27FC236}">
                <a16:creationId xmlns:a16="http://schemas.microsoft.com/office/drawing/2014/main" id="{0D5F200D-0E9A-4EB4-98E3-3530D50E195A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4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10A737-58B1-4B8C-B1F9-485415840733}"/>
              </a:ext>
            </a:extLst>
          </p:cNvPr>
          <p:cNvSpPr/>
          <p:nvPr/>
        </p:nvSpPr>
        <p:spPr>
          <a:xfrm>
            <a:off x="317378" y="4944891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DA935A-2A47-4C15-AE27-36ED2EEA4420}"/>
              </a:ext>
            </a:extLst>
          </p:cNvPr>
          <p:cNvSpPr/>
          <p:nvPr/>
        </p:nvSpPr>
        <p:spPr>
          <a:xfrm>
            <a:off x="4634154" y="4949996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C9534A-7FDF-49CE-81E6-D2013E6F7DAB}"/>
              </a:ext>
            </a:extLst>
          </p:cNvPr>
          <p:cNvSpPr/>
          <p:nvPr/>
        </p:nvSpPr>
        <p:spPr>
          <a:xfrm>
            <a:off x="8798808" y="4949996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D45573-EEBC-4A72-BC03-6090F501E5C8}"/>
              </a:ext>
            </a:extLst>
          </p:cNvPr>
          <p:cNvSpPr/>
          <p:nvPr/>
        </p:nvSpPr>
        <p:spPr>
          <a:xfrm>
            <a:off x="8788976" y="5926076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3D6CAF3C-0C9A-4570-8F04-B1318011D423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AD9611-1369-4199-8ED4-F4FEA8C24373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1BF4EF-9DA2-41F0-9E6D-29FB4E96C297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Hogyan működik?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0CD46E-8AD8-4AB2-8A69-1795D2854DDE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DEBF9D5-12F3-414C-91EE-E8B848913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  <p:pic>
        <p:nvPicPr>
          <p:cNvPr id="4" name="Picture 3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322585A1-251E-47C2-8675-2B8598D01C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188" y="1340379"/>
            <a:ext cx="3639600" cy="2427584"/>
          </a:xfrm>
          <a:prstGeom prst="rect">
            <a:avLst/>
          </a:prstGeom>
        </p:spPr>
      </p:pic>
      <p:pic>
        <p:nvPicPr>
          <p:cNvPr id="46" name="Picture 45" descr="Two people sitting on a couch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41A01AB4-C724-4104-ABAF-6F70D13D8B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78" y="1340379"/>
            <a:ext cx="3638926" cy="2427136"/>
          </a:xfrm>
          <a:prstGeom prst="rect">
            <a:avLst/>
          </a:prstGeom>
        </p:spPr>
      </p:pic>
      <p:pic>
        <p:nvPicPr>
          <p:cNvPr id="38" name="Picture 37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06156706-8435-408C-9E36-F75E9CF66E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" r="-1"/>
          <a:stretch/>
        </p:blipFill>
        <p:spPr>
          <a:xfrm>
            <a:off x="8229600" y="1340379"/>
            <a:ext cx="3637510" cy="24264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95A7FD3-C14C-4627-9041-C80FD405CDE9}"/>
              </a:ext>
            </a:extLst>
          </p:cNvPr>
          <p:cNvGrpSpPr/>
          <p:nvPr/>
        </p:nvGrpSpPr>
        <p:grpSpPr>
          <a:xfrm>
            <a:off x="7983251" y="5065395"/>
            <a:ext cx="562617" cy="562617"/>
            <a:chOff x="7735563" y="2400993"/>
            <a:chExt cx="776749" cy="77674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628B9-9A54-42A3-AC59-8726C20B9CC2}"/>
                </a:ext>
              </a:extLst>
            </p:cNvPr>
            <p:cNvSpPr/>
            <p:nvPr/>
          </p:nvSpPr>
          <p:spPr>
            <a:xfrm>
              <a:off x="7735563" y="2400993"/>
              <a:ext cx="776749" cy="776749"/>
            </a:xfrm>
            <a:prstGeom prst="ellipse">
              <a:avLst/>
            </a:prstGeom>
            <a:solidFill>
              <a:srgbClr val="EBEBEB"/>
            </a:solidFill>
            <a:ln w="952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IN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CE9CB5F-3A02-4E8B-BEBE-108CFDF8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40052" y="2562045"/>
              <a:ext cx="240923" cy="45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4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87BE879-AE2F-4A92-949A-5C288CDF2EAA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0D5F200D-0E9A-4EB4-98E3-3530D50E195A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5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81EF79-44A8-4DB2-AFEA-633DA261C5C0}"/>
              </a:ext>
            </a:extLst>
          </p:cNvPr>
          <p:cNvSpPr txBox="1"/>
          <p:nvPr/>
        </p:nvSpPr>
        <p:spPr>
          <a:xfrm>
            <a:off x="-27603" y="15589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D15892C7-1FC7-443D-B211-2A3959C8B836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028A4B-5ADB-4774-A919-D67F22503CB1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1D4435B-3CAD-4C00-ABC4-9D2EDF35573C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Válassza ki az igényeinek megfelelő csomagot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DF90C0-2F70-42D0-A59E-B592316AEAD8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5D986FF4-D6B9-41F9-97F0-2BFECC780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D1683B9-E295-48B5-A5C0-3DB907B6A9BD}"/>
              </a:ext>
            </a:extLst>
          </p:cNvPr>
          <p:cNvSpPr/>
          <p:nvPr/>
        </p:nvSpPr>
        <p:spPr>
          <a:xfrm>
            <a:off x="309808" y="1295774"/>
            <a:ext cx="6287761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hu-HU" sz="1800">
                <a:latin typeface="Forma DJR Cyrillic Display" panose="00000000000000090000" pitchFamily="2" charset="0"/>
              </a:rPr>
              <a:t>Fekete-fehér tonercsomagok lézernyomtatókhoz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CCCFC5-7991-4AD9-8F24-D9DA34F3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41513"/>
              </p:ext>
            </p:extLst>
          </p:nvPr>
        </p:nvGraphicFramePr>
        <p:xfrm>
          <a:off x="329781" y="1714702"/>
          <a:ext cx="2309247" cy="2537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9247">
                  <a:extLst>
                    <a:ext uri="{9D8B030D-6E8A-4147-A177-3AD203B41FA5}">
                      <a16:colId xmlns:a16="http://schemas.microsoft.com/office/drawing/2014/main" val="1275046305"/>
                    </a:ext>
                  </a:extLst>
                </a:gridCol>
              </a:tblGrid>
              <a:tr h="126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3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,</a:t>
                      </a: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499 HUF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9873"/>
                  </a:ext>
                </a:extLst>
              </a:tr>
              <a:tr h="1268628">
                <a:tc>
                  <a:txBody>
                    <a:bodyPr/>
                    <a:lstStyle/>
                    <a:p>
                      <a:pPr algn="ctr"/>
                      <a:r>
                        <a:rPr lang="hu-HU" sz="26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200 oldal 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hu-HU" sz="1800" b="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</a:rPr>
                        <a:t>/hónap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57341"/>
                  </a:ext>
                </a:extLst>
              </a:tr>
            </a:tbl>
          </a:graphicData>
        </a:graphic>
      </p:graphicFrame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E226F39C-49F0-48D3-A529-6F7487027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3950"/>
              </p:ext>
            </p:extLst>
          </p:nvPr>
        </p:nvGraphicFramePr>
        <p:xfrm>
          <a:off x="2637734" y="1714702"/>
          <a:ext cx="2311200" cy="2537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1200">
                  <a:extLst>
                    <a:ext uri="{9D8B030D-6E8A-4147-A177-3AD203B41FA5}">
                      <a16:colId xmlns:a16="http://schemas.microsoft.com/office/drawing/2014/main" val="1275046305"/>
                    </a:ext>
                  </a:extLst>
                </a:gridCol>
              </a:tblGrid>
              <a:tr h="126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5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,</a:t>
                      </a: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999 HUF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9873"/>
                  </a:ext>
                </a:extLst>
              </a:tr>
              <a:tr h="1268628">
                <a:tc>
                  <a:txBody>
                    <a:bodyPr/>
                    <a:lstStyle/>
                    <a:p>
                      <a:pPr algn="ctr"/>
                      <a:r>
                        <a:rPr lang="hu-HU" sz="26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400 oldal 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hu-HU" sz="1800" b="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/hónap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57341"/>
                  </a:ext>
                </a:extLst>
              </a:tr>
            </a:tbl>
          </a:graphicData>
        </a:graphic>
      </p:graphicFrame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575A53AD-884E-4EF6-BD60-FF62C75B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30268"/>
              </p:ext>
            </p:extLst>
          </p:nvPr>
        </p:nvGraphicFramePr>
        <p:xfrm>
          <a:off x="4942440" y="1714702"/>
          <a:ext cx="2311200" cy="2537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1200">
                  <a:extLst>
                    <a:ext uri="{9D8B030D-6E8A-4147-A177-3AD203B41FA5}">
                      <a16:colId xmlns:a16="http://schemas.microsoft.com/office/drawing/2014/main" val="1275046305"/>
                    </a:ext>
                  </a:extLst>
                </a:gridCol>
              </a:tblGrid>
              <a:tr h="126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8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,</a:t>
                      </a: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599 HUF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9873"/>
                  </a:ext>
                </a:extLst>
              </a:tr>
              <a:tr h="12686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26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800 oldal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
</a:t>
                      </a:r>
                      <a:b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</a:br>
                      <a: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/hónap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57341"/>
                  </a:ext>
                </a:extLst>
              </a:tr>
            </a:tbl>
          </a:graphicData>
        </a:graphic>
      </p:graphicFrame>
      <p:graphicFrame>
        <p:nvGraphicFramePr>
          <p:cNvPr id="57" name="Table 5">
            <a:extLst>
              <a:ext uri="{FF2B5EF4-FFF2-40B4-BE49-F238E27FC236}">
                <a16:creationId xmlns:a16="http://schemas.microsoft.com/office/drawing/2014/main" id="{F64698AB-2EE5-472D-B08A-A6FED8E1F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33630"/>
              </p:ext>
            </p:extLst>
          </p:nvPr>
        </p:nvGraphicFramePr>
        <p:xfrm>
          <a:off x="7250393" y="1714702"/>
          <a:ext cx="2311200" cy="2537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1200">
                  <a:extLst>
                    <a:ext uri="{9D8B030D-6E8A-4147-A177-3AD203B41FA5}">
                      <a16:colId xmlns:a16="http://schemas.microsoft.com/office/drawing/2014/main" val="1275046305"/>
                    </a:ext>
                  </a:extLst>
                </a:gridCol>
              </a:tblGrid>
              <a:tr h="126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11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,</a:t>
                      </a: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199 HUF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9873"/>
                  </a:ext>
                </a:extLst>
              </a:tr>
              <a:tr h="12686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26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1500 oldal </a:t>
                      </a:r>
                      <a: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
</a:t>
                      </a:r>
                      <a:b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</a:br>
                      <a:r>
                        <a:rPr lang="hu-HU" sz="180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/hónap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57341"/>
                  </a:ext>
                </a:extLst>
              </a:tr>
            </a:tbl>
          </a:graphicData>
        </a:graphic>
      </p:graphicFrame>
      <p:graphicFrame>
        <p:nvGraphicFramePr>
          <p:cNvPr id="59" name="Table 5">
            <a:extLst>
              <a:ext uri="{FF2B5EF4-FFF2-40B4-BE49-F238E27FC236}">
                <a16:creationId xmlns:a16="http://schemas.microsoft.com/office/drawing/2014/main" id="{611C3F3F-D759-4352-B5EC-A3778313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34683"/>
              </p:ext>
            </p:extLst>
          </p:nvPr>
        </p:nvGraphicFramePr>
        <p:xfrm>
          <a:off x="9558347" y="1714702"/>
          <a:ext cx="2311200" cy="2537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1200">
                  <a:extLst>
                    <a:ext uri="{9D8B030D-6E8A-4147-A177-3AD203B41FA5}">
                      <a16:colId xmlns:a16="http://schemas.microsoft.com/office/drawing/2014/main" val="1275046305"/>
                    </a:ext>
                  </a:extLst>
                </a:gridCol>
              </a:tblGrid>
              <a:tr h="126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17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,</a:t>
                      </a:r>
                      <a:r>
                        <a:rPr lang="hu-HU" sz="2600" b="0" dirty="0">
                          <a:solidFill>
                            <a:schemeClr val="tx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199 HUF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9873"/>
                  </a:ext>
                </a:extLst>
              </a:tr>
              <a:tr h="126862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2600" i="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3000 oldal</a:t>
                      </a:r>
                      <a:r>
                        <a:rPr lang="hu-HU" sz="1800" i="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
</a:t>
                      </a:r>
                      <a:br>
                        <a:rPr lang="hu-HU" sz="1800" i="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</a:br>
                      <a:r>
                        <a:rPr lang="hu-HU" sz="1800" i="0" dirty="0">
                          <a:solidFill>
                            <a:schemeClr val="bg1"/>
                          </a:solidFill>
                          <a:latin typeface="Forma DJR Micro" panose="00000000000000090000" pitchFamily="2" charset="0"/>
                          <a:cs typeface="HP Simplified"/>
                        </a:rPr>
                        <a:t>/hónap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5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F8C7C5-28FF-4E67-BD12-A7073974996A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1628790-EEB6-43AE-AE3C-7921732202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6" t="735" r="17525"/>
          <a:stretch/>
        </p:blipFill>
        <p:spPr>
          <a:xfrm>
            <a:off x="6094413" y="1782500"/>
            <a:ext cx="6094412" cy="5075499"/>
          </a:xfrm>
          <a:prstGeom prst="rect">
            <a:avLst/>
          </a:prstGeom>
        </p:spPr>
      </p:pic>
      <p:sp>
        <p:nvSpPr>
          <p:cNvPr id="28" name="object 10">
            <a:extLst>
              <a:ext uri="{FF2B5EF4-FFF2-40B4-BE49-F238E27FC236}">
                <a16:creationId xmlns:a16="http://schemas.microsoft.com/office/drawing/2014/main" id="{F6B661BC-5F1D-4ECD-98DE-DD02A41A1535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6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207E5626-E2AF-477E-9C6A-909FCD871362}"/>
              </a:ext>
            </a:extLst>
          </p:cNvPr>
          <p:cNvSpPr txBox="1"/>
          <p:nvPr/>
        </p:nvSpPr>
        <p:spPr>
          <a:xfrm>
            <a:off x="315912" y="2056102"/>
            <a:ext cx="5446078" cy="13336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05435" marR="4445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 panose="00000000000000090000" pitchFamily="2" charset="0"/>
                <a:cs typeface="HPSimplified-Light"/>
              </a:rPr>
              <a:t>Ha előre kifizeti 12 hónap szolgáltatási díját, 10% kedvezményt kap </a:t>
            </a:r>
            <a:br>
              <a:rPr lang="hu-HU" sz="1400">
                <a:latin typeface="Forma DJR Micro" panose="00000000000000090000" pitchFamily="2" charset="0"/>
                <a:cs typeface="HPSimplified-Light"/>
              </a:rPr>
            </a:br>
            <a:r>
              <a:rPr lang="hu-HU" sz="1400">
                <a:latin typeface="Forma DJR Micro" panose="00000000000000090000" pitchFamily="2" charset="0"/>
                <a:cs typeface="HPSimplified-Light"/>
              </a:rPr>
              <a:t>az adott évre. ​</a:t>
            </a:r>
          </a:p>
          <a:p>
            <a:pPr marL="305435" marR="4445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 panose="00000000000000090000" pitchFamily="2" charset="0"/>
              </a:rPr>
              <a:t>Könnyedén hozzáadhat további összegeket, hogy fedezze az esetlegesen szükséges további oldalakat.</a:t>
            </a:r>
          </a:p>
          <a:p>
            <a:pPr marL="305435" marR="4445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/>
                <a:cs typeface="HPSimplified-Light"/>
              </a:rPr>
              <a:t>Ha alacsonyabb kategóriájú csomagra vált, az előre kifizetett összeg egy évnél hosszabb szolgáltatási időtartamra jogosítja. ​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D5D985-97AD-4477-97BB-89267A1E5A45}"/>
              </a:ext>
            </a:extLst>
          </p:cNvPr>
          <p:cNvSpPr/>
          <p:nvPr/>
        </p:nvSpPr>
        <p:spPr>
          <a:xfrm>
            <a:off x="0" y="101240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657FB605-572C-46A2-A80F-C9F4B997A537}"/>
              </a:ext>
            </a:extLst>
          </p:cNvPr>
          <p:cNvSpPr txBox="1">
            <a:spLocks/>
          </p:cNvSpPr>
          <p:nvPr/>
        </p:nvSpPr>
        <p:spPr>
          <a:xfrm>
            <a:off x="306350" y="125758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Éves előre fizetés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5E244D8-F06F-459E-B75A-DDEF96FF337F}"/>
              </a:ext>
            </a:extLst>
          </p:cNvPr>
          <p:cNvSpPr/>
          <p:nvPr/>
        </p:nvSpPr>
        <p:spPr>
          <a:xfrm>
            <a:off x="314852" y="2644876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CACB333-21BB-4E97-A3CD-31E56C7684AF}"/>
              </a:ext>
            </a:extLst>
          </p:cNvPr>
          <p:cNvSpPr/>
          <p:nvPr/>
        </p:nvSpPr>
        <p:spPr>
          <a:xfrm>
            <a:off x="314852" y="3226716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395EFD8-4FAC-4086-8882-4AB8E71CD510}"/>
              </a:ext>
            </a:extLst>
          </p:cNvPr>
          <p:cNvSpPr/>
          <p:nvPr/>
        </p:nvSpPr>
        <p:spPr>
          <a:xfrm>
            <a:off x="314852" y="2087590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951B7537-960B-496E-BBAE-67C5CBDB0B82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DD6C9B-12A2-44AB-BC3A-8761AAC6D711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946078D-760E-489D-96DF-A8C5494A8DFC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71">
              <a:lnSpc>
                <a:spcPts val="5000"/>
              </a:lnSpc>
              <a:defRPr/>
            </a:pPr>
            <a:r>
              <a:rPr lang="hu-HU" sz="4200">
                <a:latin typeface="Forma DJR Display"/>
              </a:rPr>
              <a:t>HP Instant Ink vállalkozásoknak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3EDA06-0CA3-40C2-BBEE-E62ADD2CF4B2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C05B89A-E994-4135-A11D-35F0C22BE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BEB43AD-9264-4FA3-9C9F-C722C8A8D487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" name="Picture 2" descr="A person sitting at a table looking at a screen&#10;&#10;Description automatically generated with low confidence">
            <a:extLst>
              <a:ext uri="{FF2B5EF4-FFF2-40B4-BE49-F238E27FC236}">
                <a16:creationId xmlns:a16="http://schemas.microsoft.com/office/drawing/2014/main" id="{826440FF-3055-4809-882E-EA7B09074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04" t="12295"/>
          <a:stretch/>
        </p:blipFill>
        <p:spPr>
          <a:xfrm>
            <a:off x="6094413" y="1774800"/>
            <a:ext cx="6094412" cy="5083200"/>
          </a:xfrm>
          <a:prstGeom prst="rect">
            <a:avLst/>
          </a:prstGeom>
        </p:spPr>
      </p:pic>
      <p:sp>
        <p:nvSpPr>
          <p:cNvPr id="42" name="object 10">
            <a:extLst>
              <a:ext uri="{FF2B5EF4-FFF2-40B4-BE49-F238E27FC236}">
                <a16:creationId xmlns:a16="http://schemas.microsoft.com/office/drawing/2014/main" id="{DA38566D-A5E3-4D53-94D5-D829E114B574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7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883900" y="50419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3669B-0EB8-8946-848F-298100B21F4B}"/>
              </a:ext>
            </a:extLst>
          </p:cNvPr>
          <p:cNvSpPr txBox="1"/>
          <p:nvPr/>
        </p:nvSpPr>
        <p:spPr>
          <a:xfrm>
            <a:off x="13796211" y="95290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DE83177E-F7BA-4D7A-9A85-24C05ECADDC8}"/>
              </a:ext>
            </a:extLst>
          </p:cNvPr>
          <p:cNvSpPr txBox="1"/>
          <p:nvPr/>
        </p:nvSpPr>
        <p:spPr>
          <a:xfrm>
            <a:off x="316992" y="2045304"/>
            <a:ext cx="5445633" cy="97462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05435" marR="4445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/>
                <a:cs typeface="HPSimplified-Light"/>
              </a:rPr>
              <a:t>A kisvállalkozások számára új funkció a Smart Admin irányítópult, amelyen nyomon követheti az összes regisztrált nyomtatót, valamint a használatra és a csomagra vonatkozó információkat.</a:t>
            </a:r>
          </a:p>
          <a:p>
            <a:pPr marL="305435" marR="4445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 panose="00000000000000090000" pitchFamily="2" charset="0"/>
                <a:cs typeface="HPSimplified-Light"/>
              </a:rPr>
              <a:t>A számla mellett megtekintheti a korábbi használati adatokat, módosíthatja a csomagokat, testre szabhatja a szállítási címeket, és elnevezheti a nyomtatóját. ​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C46D28-8D17-49BB-BCE4-E4ED102800B1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637F9D12-8871-4902-91FD-4D127C1E79F4}"/>
              </a:ext>
            </a:extLst>
          </p:cNvPr>
          <p:cNvSpPr txBox="1">
            <a:spLocks/>
          </p:cNvSpPr>
          <p:nvPr/>
        </p:nvSpPr>
        <p:spPr>
          <a:xfrm>
            <a:off x="306350" y="1250253"/>
            <a:ext cx="11557989" cy="37533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445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/>
                <a:cs typeface="HPSimplified-Light"/>
              </a:rPr>
              <a:t>Smart Admin irányítópult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E98740-2D98-4065-ADF7-963CAC9821E8}"/>
              </a:ext>
            </a:extLst>
          </p:cNvPr>
          <p:cNvSpPr/>
          <p:nvPr/>
        </p:nvSpPr>
        <p:spPr>
          <a:xfrm>
            <a:off x="314852" y="2076450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1D1748-ACDF-4DB3-9329-745201BA8769}"/>
              </a:ext>
            </a:extLst>
          </p:cNvPr>
          <p:cNvSpPr/>
          <p:nvPr/>
        </p:nvSpPr>
        <p:spPr>
          <a:xfrm>
            <a:off x="314852" y="2841155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84D22341-3208-439C-B3E7-B5EF0F33352D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37BDAF-2E37-42BE-818C-81C65DEE57A1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D436DFB-0817-4E78-B0E5-A88BAC44684A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71">
              <a:lnSpc>
                <a:spcPts val="5000"/>
              </a:lnSpc>
              <a:defRPr/>
            </a:pPr>
            <a:r>
              <a:rPr lang="hu-HU" sz="4200">
                <a:latin typeface="Forma DJR Display"/>
              </a:rPr>
              <a:t>HP Instant Ink vállalkozásoknak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CE442-DF64-42AE-908F-7C6B617BE410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385EA1E5-0346-415F-B278-28C78B05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BEB43AD-9264-4FA3-9C9F-C722C8A8D487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B58DEE-F38E-4D8F-AB5D-251A560F5349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6094025" y="1786277"/>
            <a:ext cx="388" cy="5071723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10">
            <a:extLst>
              <a:ext uri="{FF2B5EF4-FFF2-40B4-BE49-F238E27FC236}">
                <a16:creationId xmlns:a16="http://schemas.microsoft.com/office/drawing/2014/main" id="{DA38566D-A5E3-4D53-94D5-D829E114B574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8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14F832A5-C7AA-4CC6-963B-3EB954F28639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2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3669B-0EB8-8946-848F-298100B21F4B}"/>
              </a:ext>
            </a:extLst>
          </p:cNvPr>
          <p:cNvSpPr txBox="1"/>
          <p:nvPr/>
        </p:nvSpPr>
        <p:spPr>
          <a:xfrm>
            <a:off x="13796211" y="95290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DE83177E-F7BA-4D7A-9A85-24C05ECADDC8}"/>
              </a:ext>
            </a:extLst>
          </p:cNvPr>
          <p:cNvSpPr txBox="1"/>
          <p:nvPr/>
        </p:nvSpPr>
        <p:spPr>
          <a:xfrm>
            <a:off x="310515" y="2056099"/>
            <a:ext cx="5461000" cy="981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00" marR="5078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 panose="00000000000000090000" pitchFamily="2" charset="0"/>
                <a:cs typeface="HPSimplified-Light"/>
              </a:rPr>
              <a:t>Könnyebben kezelheti a nyomtatókat és a kellékeket, ha minden nyomtatónak testreszabható nevet ad. ​</a:t>
            </a:r>
          </a:p>
          <a:p>
            <a:pPr marL="306000" marR="5078">
              <a:lnSpc>
                <a:spcPts val="1600"/>
              </a:lnSpc>
              <a:spcBef>
                <a:spcPts val="1200"/>
              </a:spcBef>
            </a:pPr>
            <a:r>
              <a:rPr lang="hu-HU" sz="1400">
                <a:latin typeface="Forma DJR Micro" panose="00000000000000090000" pitchFamily="2" charset="0"/>
                <a:cs typeface="HPSimplified-Light"/>
              </a:rPr>
              <a:t>Minden alkalommal, amikor cserekazettát kap, pontosan tudni fogja, hova kell vinnie. 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960201" y="57403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9A7CC7-6AD7-4ED1-B52E-BC1FBC0F5D4B}"/>
              </a:ext>
            </a:extLst>
          </p:cNvPr>
          <p:cNvSpPr txBox="1"/>
          <p:nvPr/>
        </p:nvSpPr>
        <p:spPr>
          <a:xfrm>
            <a:off x="10960201" y="57403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pic>
        <p:nvPicPr>
          <p:cNvPr id="50" name="Picture Placeholder 18" descr="Diagram&#10;&#10;Description automatically generated">
            <a:extLst>
              <a:ext uri="{FF2B5EF4-FFF2-40B4-BE49-F238E27FC236}">
                <a16:creationId xmlns:a16="http://schemas.microsoft.com/office/drawing/2014/main" id="{045EA60C-9DF5-4548-B75C-FBABE1D85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6617" y="3576247"/>
            <a:ext cx="4549617" cy="2954093"/>
          </a:xfrm>
          <a:prstGeom prst="rect">
            <a:avLst/>
          </a:prstGeom>
        </p:spPr>
      </p:pic>
      <p:pic>
        <p:nvPicPr>
          <p:cNvPr id="51" name="Picture Placeholder 16" descr="Text&#10;&#10;Description automatically generated">
            <a:extLst>
              <a:ext uri="{FF2B5EF4-FFF2-40B4-BE49-F238E27FC236}">
                <a16:creationId xmlns:a16="http://schemas.microsoft.com/office/drawing/2014/main" id="{4236C790-6CAB-4348-BF9C-F36095FE5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2977" y="1456924"/>
            <a:ext cx="3916900" cy="245845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F6209B8-92F8-4F54-8CC9-F4E6B41E9360}"/>
              </a:ext>
            </a:extLst>
          </p:cNvPr>
          <p:cNvSpPr/>
          <p:nvPr/>
        </p:nvSpPr>
        <p:spPr>
          <a:xfrm>
            <a:off x="8343324" y="2174996"/>
            <a:ext cx="1309230" cy="960103"/>
          </a:xfrm>
          <a:prstGeom prst="rect">
            <a:avLst/>
          </a:prstGeom>
          <a:noFill/>
          <a:ln w="9525"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916955-EE05-4BA7-AEF6-25B80A15375F}"/>
              </a:ext>
            </a:extLst>
          </p:cNvPr>
          <p:cNvSpPr/>
          <p:nvPr/>
        </p:nvSpPr>
        <p:spPr>
          <a:xfrm>
            <a:off x="6866617" y="3576247"/>
            <a:ext cx="4549617" cy="2954093"/>
          </a:xfrm>
          <a:prstGeom prst="rect">
            <a:avLst/>
          </a:prstGeom>
          <a:noFill/>
          <a:ln w="9525"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95C543-AB04-4648-B940-C38BEFC0DE19}"/>
              </a:ext>
            </a:extLst>
          </p:cNvPr>
          <p:cNvCxnSpPr>
            <a:cxnSpLocks/>
          </p:cNvCxnSpPr>
          <p:nvPr/>
        </p:nvCxnSpPr>
        <p:spPr>
          <a:xfrm flipH="1">
            <a:off x="6873240" y="3135100"/>
            <a:ext cx="1470084" cy="436775"/>
          </a:xfrm>
          <a:prstGeom prst="line">
            <a:avLst/>
          </a:prstGeom>
          <a:ln w="952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66FD1C5-C88B-4946-8EAC-225716774BD3}"/>
              </a:ext>
            </a:extLst>
          </p:cNvPr>
          <p:cNvCxnSpPr>
            <a:cxnSpLocks/>
          </p:cNvCxnSpPr>
          <p:nvPr/>
        </p:nvCxnSpPr>
        <p:spPr>
          <a:xfrm>
            <a:off x="9652555" y="3135100"/>
            <a:ext cx="1764110" cy="436775"/>
          </a:xfrm>
          <a:prstGeom prst="line">
            <a:avLst/>
          </a:prstGeom>
          <a:ln w="952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800DA4D-7AE3-4DBB-BA76-D77633F64DDE}"/>
              </a:ext>
            </a:extLst>
          </p:cNvPr>
          <p:cNvSpPr txBox="1"/>
          <p:nvPr/>
        </p:nvSpPr>
        <p:spPr>
          <a:xfrm>
            <a:off x="8315041" y="4400072"/>
            <a:ext cx="1852723" cy="42414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HP Simplified Light" panose="020B0404020204020204" pitchFamily="34" charset="0"/>
                <a:ea typeface="+mn-ea"/>
                <a:cs typeface="+mn-cs"/>
              </a:rPr>
              <a:t> </a:t>
            </a:r>
            <a:r>
              <a:rPr kumimoji="0" lang="hu-HU" sz="6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HP Simplified Light" panose="020B0404020204020204" pitchFamily="34" charset="0"/>
                <a:ea typeface="+mn-ea"/>
                <a:cs typeface="+mn-cs"/>
              </a:rPr>
              <a:t>FEKETE tonerkazetta</a:t>
            </a:r>
          </a:p>
        </p:txBody>
      </p:sp>
      <p:pic>
        <p:nvPicPr>
          <p:cNvPr id="57" name="Picture 56" descr="A picture containing text, electronics, indoor, white&#10;&#10;Description automatically generated">
            <a:extLst>
              <a:ext uri="{FF2B5EF4-FFF2-40B4-BE49-F238E27FC236}">
                <a16:creationId xmlns:a16="http://schemas.microsoft.com/office/drawing/2014/main" id="{ECDB7B85-0DBA-4F69-9898-D6F630A8CB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2636" y1="87201" x2="30424" y2="86916"/>
                        <a14:backgroundMark x1="30424" y1="86916" x2="53545" y2="87629"/>
                        <a14:backgroundMark x1="53545" y1="87629" x2="61061" y2="87201"/>
                        <a14:backgroundMark x1="61061" y1="87201" x2="77061" y2="87772"/>
                        <a14:backgroundMark x1="77061" y1="87772" x2="84394" y2="87094"/>
                        <a14:backgroundMark x1="84394" y1="87094" x2="84758" y2="86916"/>
                        <a14:backgroundMark x1="23030" y1="89055" x2="40606" y2="89840"/>
                        <a14:backgroundMark x1="40606" y1="89840" x2="59697" y2="88984"/>
                        <a14:backgroundMark x1="59697" y1="88984" x2="76727" y2="89162"/>
                        <a14:backgroundMark x1="76727" y1="89162" x2="79576" y2="88699"/>
                        <a14:backgroundMark x1="87545" y1="80856" x2="81970" y2="86702"/>
                        <a14:backgroundMark x1="81970" y1="86702" x2="65303" y2="86881"/>
                        <a14:backgroundMark x1="87455" y1="73761" x2="87394" y2="81141"/>
                        <a14:backgroundMark x1="11788" y1="75187" x2="13030" y2="83886"/>
                        <a14:backgroundMark x1="13030" y1="83886" x2="19879" y2="87094"/>
                        <a14:backgroundMark x1="19879" y1="87094" x2="21424" y2="87094"/>
                        <a14:backgroundMark x1="46424" y1="86524" x2="53636" y2="86417"/>
                        <a14:backgroundMark x1="53636" y1="86417" x2="58303" y2="86524"/>
                        <a14:backgroundMark x1="87242" y1="75686" x2="87242" y2="79358"/>
                        <a14:backgroundMark x1="87303" y1="71622" x2="87424" y2="75401"/>
                        <a14:backgroundMark x1="12455" y1="73119" x2="12333" y2="79358"/>
                        <a14:backgroundMark x1="12455" y1="75009" x2="12515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845" y="4175656"/>
            <a:ext cx="1552598" cy="1319707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AF3D52F7-C600-4300-A379-B2204163CC43}"/>
              </a:ext>
            </a:extLst>
          </p:cNvPr>
          <p:cNvSpPr/>
          <p:nvPr/>
        </p:nvSpPr>
        <p:spPr>
          <a:xfrm>
            <a:off x="9720644" y="4499012"/>
            <a:ext cx="304074" cy="2951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1525E9C-1181-4DFF-A935-5CC83646AD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879" y="2310364"/>
            <a:ext cx="1114788" cy="7266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5F59101-77A0-4683-BF37-972B6D0008FF}"/>
              </a:ext>
            </a:extLst>
          </p:cNvPr>
          <p:cNvSpPr/>
          <p:nvPr/>
        </p:nvSpPr>
        <p:spPr>
          <a:xfrm>
            <a:off x="0" y="100507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D9372AB6-F810-4C0A-9E5C-44CC0D0D3C3A}"/>
              </a:ext>
            </a:extLst>
          </p:cNvPr>
          <p:cNvSpPr txBox="1">
            <a:spLocks/>
          </p:cNvSpPr>
          <p:nvPr/>
        </p:nvSpPr>
        <p:spPr>
          <a:xfrm>
            <a:off x="306350" y="1280733"/>
            <a:ext cx="11557989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>
                <a:latin typeface="Forma DJR Micro" panose="00000000000000090000" pitchFamily="2" charset="0"/>
                <a:cs typeface="HPSimplified-Light"/>
              </a:rPr>
              <a:t>Felhasználóbarát nyomtatónév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4FAE21-F68B-4F2E-9E58-8BF07E918C13}"/>
              </a:ext>
            </a:extLst>
          </p:cNvPr>
          <p:cNvSpPr/>
          <p:nvPr/>
        </p:nvSpPr>
        <p:spPr>
          <a:xfrm>
            <a:off x="314852" y="2080260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65DAE8-233C-42A3-A498-B0705D53CA46}"/>
              </a:ext>
            </a:extLst>
          </p:cNvPr>
          <p:cNvSpPr/>
          <p:nvPr/>
        </p:nvSpPr>
        <p:spPr>
          <a:xfrm>
            <a:off x="314852" y="2637546"/>
            <a:ext cx="120504" cy="120504"/>
          </a:xfrm>
          <a:prstGeom prst="ellipse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D14342-88EA-47A0-8853-DA90E55E46F9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F6327B-44B3-4153-82B5-8B245E4B562C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71">
              <a:lnSpc>
                <a:spcPts val="5000"/>
              </a:lnSpc>
              <a:defRPr/>
            </a:pPr>
            <a:r>
              <a:rPr lang="hu-HU" sz="4200">
                <a:latin typeface="Forma DJR Display"/>
              </a:rPr>
              <a:t>HP Instant Ink vállalkozásoknak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C453B7-42A3-4BDB-BFD3-0A9589FFBAE8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867A2ECA-407A-405E-9763-C24AD559B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BEB43AD-9264-4FA3-9C9F-C722C8A8D487}"/>
              </a:ext>
            </a:extLst>
          </p:cNvPr>
          <p:cNvSpPr/>
          <p:nvPr/>
        </p:nvSpPr>
        <p:spPr>
          <a:xfrm>
            <a:off x="0" y="0"/>
            <a:ext cx="12189600" cy="6858001"/>
          </a:xfrm>
          <a:prstGeom prst="rect">
            <a:avLst/>
          </a:prstGeom>
          <a:solidFill>
            <a:srgbClr val="EBEBE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DA38566D-A5E3-4D53-94D5-D829E114B574}"/>
              </a:ext>
            </a:extLst>
          </p:cNvPr>
          <p:cNvSpPr txBox="1">
            <a:spLocks/>
          </p:cNvSpPr>
          <p:nvPr/>
        </p:nvSpPr>
        <p:spPr>
          <a:xfrm>
            <a:off x="276326" y="6464753"/>
            <a:ext cx="1720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  <a:latin typeface="Forma DJR Micro" panose="00000000000000090000" pitchFamily="2" charset="0"/>
              </a:rPr>
              <a:pPr marL="38100">
                <a:spcBef>
                  <a:spcPts val="100"/>
                </a:spcBef>
              </a:pPr>
              <a:t>9</a:t>
            </a:fld>
            <a:endParaRPr lang="en-US">
              <a:solidFill>
                <a:schemeClr val="tx1"/>
              </a:solidFill>
              <a:latin typeface="Forma DJR Micro" panose="0000000000000009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5DD3-92D5-AB48-A1CA-0665C7D08FAB}"/>
              </a:ext>
            </a:extLst>
          </p:cNvPr>
          <p:cNvSpPr txBox="1"/>
          <p:nvPr/>
        </p:nvSpPr>
        <p:spPr>
          <a:xfrm>
            <a:off x="50800" y="15008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3669B-0EB8-8946-848F-298100B21F4B}"/>
              </a:ext>
            </a:extLst>
          </p:cNvPr>
          <p:cNvSpPr txBox="1"/>
          <p:nvPr/>
        </p:nvSpPr>
        <p:spPr>
          <a:xfrm>
            <a:off x="13796211" y="95290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FF388-2ECB-F74E-8C42-0E48DC77800D}"/>
              </a:ext>
            </a:extLst>
          </p:cNvPr>
          <p:cNvSpPr txBox="1"/>
          <p:nvPr/>
        </p:nvSpPr>
        <p:spPr>
          <a:xfrm>
            <a:off x="10960201" y="57403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9A7CC7-6AD7-4ED1-B52E-BC1FBC0F5D4B}"/>
              </a:ext>
            </a:extLst>
          </p:cNvPr>
          <p:cNvSpPr txBox="1"/>
          <p:nvPr/>
        </p:nvSpPr>
        <p:spPr>
          <a:xfrm>
            <a:off x="10960201" y="57403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err="1"/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E5C06198-5F26-49BA-B685-885007DDE6F5}"/>
              </a:ext>
            </a:extLst>
          </p:cNvPr>
          <p:cNvSpPr txBox="1"/>
          <p:nvPr/>
        </p:nvSpPr>
        <p:spPr>
          <a:xfrm>
            <a:off x="305434" y="2038849"/>
            <a:ext cx="540956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71">
              <a:lnSpc>
                <a:spcPts val="1600"/>
              </a:lnSpc>
            </a:pPr>
            <a:r>
              <a:rPr lang="hu-HU" sz="1400">
                <a:latin typeface="Forma DJR Micro" panose="00000000000000090000" pitchFamily="2" charset="0"/>
                <a:cs typeface="HPSimplified-Light"/>
              </a:rPr>
              <a:t>A forradalmi zárt rendszerű újrahasznosítási folyamatunk az újrahasznosított eredeti HP kazetták műanyag összetevőit, valamint újrahasznosított palackokat és ruhaakasztókat használ fel az új eredeti HP kazetták előállításához. Két kényelmes módot kínálunk a HP Planet Partners kellékanyag-újrahasznosítási programban való részvételre.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1E5B227-D223-4694-93F2-69BD25291B04}"/>
              </a:ext>
            </a:extLst>
          </p:cNvPr>
          <p:cNvSpPr/>
          <p:nvPr/>
        </p:nvSpPr>
        <p:spPr>
          <a:xfrm>
            <a:off x="0" y="1012407"/>
            <a:ext cx="12188825" cy="781200"/>
          </a:xfrm>
          <a:prstGeom prst="rect">
            <a:avLst/>
          </a:prstGeom>
          <a:solidFill>
            <a:srgbClr val="D39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53C2955-13F6-455D-B783-018DB8A7828D}"/>
              </a:ext>
            </a:extLst>
          </p:cNvPr>
          <p:cNvSpPr txBox="1">
            <a:spLocks/>
          </p:cNvSpPr>
          <p:nvPr/>
        </p:nvSpPr>
        <p:spPr>
          <a:xfrm>
            <a:off x="306350" y="1257583"/>
            <a:ext cx="11797160" cy="3753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3852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799" kern="1200">
                <a:solidFill>
                  <a:schemeClr val="tx1"/>
                </a:solidFill>
                <a:latin typeface="Forma DJR Micro" pitchFamily="2" charset="77"/>
                <a:ea typeface="+mn-ea"/>
                <a:cs typeface="+mn-cs"/>
              </a:defRPr>
            </a:lvl1pPr>
            <a:lvl2pPr marL="411234" indent="-182770" algn="l" defTabSz="913852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31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082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15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0930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006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077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3548" indent="-137078" algn="l" defTabSz="913852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78">
              <a:lnSpc>
                <a:spcPts val="2200"/>
              </a:lnSpc>
              <a:spcBef>
                <a:spcPts val="0"/>
              </a:spcBef>
            </a:pPr>
            <a:r>
              <a:rPr lang="hu-HU" sz="2000" dirty="0">
                <a:latin typeface="Forma DJR Micro" panose="00000000000000090000" pitchFamily="2" charset="0"/>
                <a:cs typeface="HPSimplified-Light"/>
              </a:rPr>
              <a:t>HP Planet Partners kellékanyag-újrahasznosítási program – világszerte több mint 60 országban érhető el </a:t>
            </a: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4B93396A-8C76-4622-A260-44BF0CDC54E4}"/>
              </a:ext>
            </a:extLst>
          </p:cNvPr>
          <p:cNvSpPr txBox="1">
            <a:spLocks/>
          </p:cNvSpPr>
          <p:nvPr/>
        </p:nvSpPr>
        <p:spPr>
          <a:xfrm>
            <a:off x="662432" y="6463483"/>
            <a:ext cx="495046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HP Simplified"/>
                <a:ea typeface="+mn-ea"/>
                <a:cs typeface="HP Simplifie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6">
              <a:spcBef>
                <a:spcPts val="100"/>
              </a:spcBef>
            </a:pPr>
            <a:r>
              <a:rPr lang="hu-HU">
                <a:solidFill>
                  <a:schemeClr val="tx1"/>
                </a:solidFill>
                <a:latin typeface="Forma DJR Micro" panose="00000000000000090000" pitchFamily="2" charset="0"/>
              </a:rPr>
              <a:t>© Copyright 2022 HP Development Company, L.P. Az itt szereplő információk előzetes bejelentés nélkül megváltozhatnak.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AFEBD6-5A71-4CBC-B381-97A6FD47DC32}"/>
              </a:ext>
            </a:extLst>
          </p:cNvPr>
          <p:cNvSpPr/>
          <p:nvPr/>
        </p:nvSpPr>
        <p:spPr>
          <a:xfrm>
            <a:off x="3600" y="0"/>
            <a:ext cx="12189600" cy="1011600"/>
          </a:xfrm>
          <a:prstGeom prst="rect">
            <a:avLst/>
          </a:prstGeom>
          <a:solidFill>
            <a:srgbClr val="B655F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15D6B8-F7DF-4060-9913-B3BE3C8B81EB}"/>
              </a:ext>
            </a:extLst>
          </p:cNvPr>
          <p:cNvSpPr txBox="1">
            <a:spLocks/>
          </p:cNvSpPr>
          <p:nvPr/>
        </p:nvSpPr>
        <p:spPr>
          <a:xfrm>
            <a:off x="296066" y="153545"/>
            <a:ext cx="9942674" cy="697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99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71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200">
                <a:latin typeface="Forma DJR Display" panose="00000000000000090000" pitchFamily="50" charset="0"/>
              </a:rPr>
              <a:t>A HP kellékanyagok újrahasznosítása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557A2-48FB-4DA2-A07B-6D579D7D2F14}"/>
              </a:ext>
            </a:extLst>
          </p:cNvPr>
          <p:cNvSpPr/>
          <p:nvPr/>
        </p:nvSpPr>
        <p:spPr>
          <a:xfrm>
            <a:off x="10527792" y="0"/>
            <a:ext cx="1665408" cy="1011600"/>
          </a:xfrm>
          <a:prstGeom prst="rect">
            <a:avLst/>
          </a:prstGeom>
          <a:solidFill>
            <a:srgbClr val="C577F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IN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53D48E0-F6C1-4B50-B1AC-9A830BD6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6410" y="316993"/>
            <a:ext cx="1020469" cy="37795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08EC83-504D-4DC6-B55B-CC503B499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3764" y="2971800"/>
            <a:ext cx="2895324" cy="270067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43663B-2524-4829-9387-5C73124DDBF0}"/>
              </a:ext>
            </a:extLst>
          </p:cNvPr>
          <p:cNvCxnSpPr>
            <a:cxnSpLocks/>
          </p:cNvCxnSpPr>
          <p:nvPr/>
        </p:nvCxnSpPr>
        <p:spPr>
          <a:xfrm flipH="1">
            <a:off x="6094025" y="1786277"/>
            <a:ext cx="388" cy="5071723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 v4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HP_PPT_Standard_16x9_EN.potx" id="{630E20FE-B0D5-49DD-8AA5-72E013CF418A}" vid="{76A16F5F-D763-49AB-82A9-2ADEA97C0F13}"/>
    </a:ext>
  </a:ext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D65FB2B16FE4E9BE05932D6727F77" ma:contentTypeVersion="16" ma:contentTypeDescription="Create a new document." ma:contentTypeScope="" ma:versionID="fb64c6971f534a4b42e23ba1f9d7ea25">
  <xsd:schema xmlns:xsd="http://www.w3.org/2001/XMLSchema" xmlns:xs="http://www.w3.org/2001/XMLSchema" xmlns:p="http://schemas.microsoft.com/office/2006/metadata/properties" xmlns:ns2="a6b19dd9-fc98-46c6-988c-6cfea230464e" xmlns:ns3="10b297d8-1217-4d67-a7f8-164b5c328c0d" xmlns:ns4="64fe8c59-3550-437a-9cc1-69277fe2ea73" targetNamespace="http://schemas.microsoft.com/office/2006/metadata/properties" ma:root="true" ma:fieldsID="c8199020c9fd203f18c3dad9bd91ca2d" ns2:_="" ns3:_="" ns4:_="">
    <xsd:import namespace="a6b19dd9-fc98-46c6-988c-6cfea230464e"/>
    <xsd:import namespace="10b297d8-1217-4d67-a7f8-164b5c328c0d"/>
    <xsd:import namespace="64fe8c59-3550-437a-9cc1-69277fe2ea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19dd9-fc98-46c6-988c-6cfea2304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97f403b-2b63-43ad-9c62-fa967f2a15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297d8-1217-4d67-a7f8-164b5c328c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e8c59-3550-437a-9cc1-69277fe2ea73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8d2e07b-f7fa-4c20-bfc8-beccd43baa90}" ma:internalName="TaxCatchAll" ma:showField="CatchAllData" ma:web="10b297d8-1217-4d67-a7f8-164b5c328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b297d8-1217-4d67-a7f8-164b5c328c0d">
      <UserInfo>
        <DisplayName/>
        <AccountId xsi:nil="true"/>
        <AccountType/>
      </UserInfo>
    </SharedWithUsers>
    <TaxCatchAll xmlns="64fe8c59-3550-437a-9cc1-69277fe2ea73" xsi:nil="true"/>
    <lcf76f155ced4ddcb4097134ff3c332f xmlns="a6b19dd9-fc98-46c6-988c-6cfea23046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AEBFFA-793D-42BA-845B-91ED85220D13}">
  <ds:schemaRefs>
    <ds:schemaRef ds:uri="10b297d8-1217-4d67-a7f8-164b5c328c0d"/>
    <ds:schemaRef ds:uri="64fe8c59-3550-437a-9cc1-69277fe2ea73"/>
    <ds:schemaRef ds:uri="a6b19dd9-fc98-46c6-988c-6cfea23046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24F2B5-7871-475C-9704-A4498317A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0EEFB-D785-49B1-980A-8275D966D2A7}">
  <ds:schemaRefs>
    <ds:schemaRef ds:uri="10b297d8-1217-4d67-a7f8-164b5c328c0d"/>
    <ds:schemaRef ds:uri="64fe8c59-3550-437a-9cc1-69277fe2ea73"/>
    <ds:schemaRef ds:uri="a6b19dd9-fc98-46c6-988c-6cfea23046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 Standard 16x9 v4</Template>
  <TotalTime>138</TotalTime>
  <Words>2075</Words>
  <Application>Microsoft Office PowerPoint</Application>
  <PresentationFormat>Egyéni</PresentationFormat>
  <Paragraphs>127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6" baseType="lpstr">
      <vt:lpstr>Arial</vt:lpstr>
      <vt:lpstr>Calibri</vt:lpstr>
      <vt:lpstr>Forma DJR Cyrillic Display</vt:lpstr>
      <vt:lpstr>Forma DJR Display</vt:lpstr>
      <vt:lpstr>Forma DJR Micro</vt:lpstr>
      <vt:lpstr>HP Simplified</vt:lpstr>
      <vt:lpstr>HP Simplified Light</vt:lpstr>
      <vt:lpstr>Segoe UI</vt:lpstr>
      <vt:lpstr>Wingdings 2</vt:lpstr>
      <vt:lpstr>HP Standard 16x9 v4</vt:lpstr>
      <vt:lpstr>Értékesítési bemutató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subject/>
  <dc:creator>Michael Jap</dc:creator>
  <cp:keywords/>
  <dc:description/>
  <cp:lastModifiedBy>Sághy Róbert</cp:lastModifiedBy>
  <cp:revision>15</cp:revision>
  <dcterms:created xsi:type="dcterms:W3CDTF">2020-06-17T16:04:07Z</dcterms:created>
  <dcterms:modified xsi:type="dcterms:W3CDTF">2022-12-06T10:12:03Z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1755665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D6.2.10</vt:lpwstr>
  </property>
  <property fmtid="{D5CDD505-2E9C-101B-9397-08002B2CF9AE}" pid="5" name="ContentTypeId">
    <vt:lpwstr>0x010100B40D65FB2B16FE4E9BE05932D6727F77</vt:lpwstr>
  </property>
  <property fmtid="{D5CDD505-2E9C-101B-9397-08002B2CF9AE}" pid="6" name="Order">
    <vt:r8>150700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